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1.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66" r:id="rId3"/>
    <p:sldId id="257" r:id="rId4"/>
    <p:sldId id="263" r:id="rId5"/>
    <p:sldId id="261" r:id="rId6"/>
    <p:sldId id="259" r:id="rId7"/>
    <p:sldId id="264" r:id="rId8"/>
    <p:sldId id="265" r:id="rId9"/>
    <p:sldId id="267" r:id="rId10"/>
  </p:sldIdLst>
  <p:sldSz cx="12192000" cy="6858000"/>
  <p:notesSz cx="6858000" cy="9144000"/>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1" d="100"/>
          <a:sy n="81" d="100"/>
        </p:scale>
        <p:origin x="72" y="2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8A5717A-FB86-4E6A-8A14-9AC560C6A3C3}" type="doc">
      <dgm:prSet loTypeId="urn:microsoft.com/office/officeart/2005/8/layout/hList1" loCatId="list" qsTypeId="urn:microsoft.com/office/officeart/2005/8/quickstyle/simple1" qsCatId="simple" csTypeId="urn:microsoft.com/office/officeart/2005/8/colors/accent1_2" csCatId="accent1"/>
      <dgm:spPr/>
      <dgm:t>
        <a:bodyPr/>
        <a:lstStyle/>
        <a:p>
          <a:endParaRPr lang="fr-SN"/>
        </a:p>
      </dgm:t>
    </dgm:pt>
    <dgm:pt modelId="{515C8293-A26F-413F-99EE-062C5778485C}">
      <dgm:prSet/>
      <dgm:spPr/>
      <dgm:t>
        <a:bodyPr/>
        <a:lstStyle/>
        <a:p>
          <a:r>
            <a:rPr lang="fr-SN" b="1" u="sng"/>
            <a:t>Mission</a:t>
          </a:r>
          <a:endParaRPr lang="fr-SN"/>
        </a:p>
      </dgm:t>
    </dgm:pt>
    <dgm:pt modelId="{4B24F014-70F9-40D0-B531-F4D0C636DBDD}" type="parTrans" cxnId="{A85FA266-0B51-4B2F-B719-FE98CA8AB389}">
      <dgm:prSet/>
      <dgm:spPr/>
      <dgm:t>
        <a:bodyPr/>
        <a:lstStyle/>
        <a:p>
          <a:endParaRPr lang="fr-SN"/>
        </a:p>
      </dgm:t>
    </dgm:pt>
    <dgm:pt modelId="{0F0D3801-444D-4AB4-BD7C-6A05873F2285}" type="sibTrans" cxnId="{A85FA266-0B51-4B2F-B719-FE98CA8AB389}">
      <dgm:prSet/>
      <dgm:spPr/>
      <dgm:t>
        <a:bodyPr/>
        <a:lstStyle/>
        <a:p>
          <a:endParaRPr lang="fr-SN"/>
        </a:p>
      </dgm:t>
    </dgm:pt>
    <dgm:pt modelId="{278B63D1-4123-46D3-B035-05ADA30365D5}">
      <dgm:prSet/>
      <dgm:spPr/>
      <dgm:t>
        <a:bodyPr/>
        <a:lstStyle/>
        <a:p>
          <a:pPr marL="268288" indent="-268288">
            <a:buFont typeface="+mj-lt"/>
            <a:buAutoNum type="arabicPeriod"/>
          </a:pPr>
          <a:r>
            <a:rPr lang="fr-SN" dirty="0"/>
            <a:t>Promouvoir la profession d’auditeur interne</a:t>
          </a:r>
        </a:p>
      </dgm:t>
    </dgm:pt>
    <dgm:pt modelId="{5A5324AA-B362-4EC5-970B-838D5F655BB3}" type="parTrans" cxnId="{53120FD8-7ADE-49AA-BB91-D2BD4B159ED2}">
      <dgm:prSet/>
      <dgm:spPr/>
      <dgm:t>
        <a:bodyPr/>
        <a:lstStyle/>
        <a:p>
          <a:endParaRPr lang="fr-SN"/>
        </a:p>
      </dgm:t>
    </dgm:pt>
    <dgm:pt modelId="{5FDFEAA5-1B59-4A8A-8AB7-94A01B5EDBCB}" type="sibTrans" cxnId="{53120FD8-7ADE-49AA-BB91-D2BD4B159ED2}">
      <dgm:prSet/>
      <dgm:spPr/>
      <dgm:t>
        <a:bodyPr/>
        <a:lstStyle/>
        <a:p>
          <a:endParaRPr lang="fr-SN"/>
        </a:p>
      </dgm:t>
    </dgm:pt>
    <dgm:pt modelId="{7C6F4579-B105-40BB-A563-1BCB2E34431B}">
      <dgm:prSet/>
      <dgm:spPr/>
      <dgm:t>
        <a:bodyPr/>
        <a:lstStyle/>
        <a:p>
          <a:pPr marL="268288" indent="-268288">
            <a:buFont typeface="+mj-lt"/>
            <a:buAutoNum type="arabicPeriod"/>
          </a:pPr>
          <a:r>
            <a:rPr lang="fr-SN" dirty="0"/>
            <a:t>Favoriser l’échange de bonnes pratiques</a:t>
          </a:r>
        </a:p>
      </dgm:t>
    </dgm:pt>
    <dgm:pt modelId="{E480E8D5-AA07-4FCC-878F-0D39CC912763}" type="parTrans" cxnId="{EBA9BA0E-0372-46BC-BB1D-A7DB4B817557}">
      <dgm:prSet/>
      <dgm:spPr/>
      <dgm:t>
        <a:bodyPr/>
        <a:lstStyle/>
        <a:p>
          <a:endParaRPr lang="fr-SN"/>
        </a:p>
      </dgm:t>
    </dgm:pt>
    <dgm:pt modelId="{B21A36C9-1FBD-4421-8678-0DAE4D18EB2E}" type="sibTrans" cxnId="{EBA9BA0E-0372-46BC-BB1D-A7DB4B817557}">
      <dgm:prSet/>
      <dgm:spPr/>
      <dgm:t>
        <a:bodyPr/>
        <a:lstStyle/>
        <a:p>
          <a:endParaRPr lang="fr-SN"/>
        </a:p>
      </dgm:t>
    </dgm:pt>
    <dgm:pt modelId="{C0A8BA5C-6D4C-43B8-81FD-7CBD36D36E08}">
      <dgm:prSet/>
      <dgm:spPr/>
      <dgm:t>
        <a:bodyPr/>
        <a:lstStyle/>
        <a:p>
          <a:pPr marL="268288" indent="-268288">
            <a:buFont typeface="+mj-lt"/>
            <a:buAutoNum type="arabicPeriod"/>
          </a:pPr>
          <a:r>
            <a:rPr lang="fr-SN" dirty="0"/>
            <a:t>Renforcer la formation et la compétence</a:t>
          </a:r>
        </a:p>
      </dgm:t>
    </dgm:pt>
    <dgm:pt modelId="{399E8752-4270-4121-ADAD-4D06DA9C5661}" type="parTrans" cxnId="{E3FCA37A-6C99-4596-9312-57A6EBF53511}">
      <dgm:prSet/>
      <dgm:spPr/>
      <dgm:t>
        <a:bodyPr/>
        <a:lstStyle/>
        <a:p>
          <a:endParaRPr lang="fr-SN"/>
        </a:p>
      </dgm:t>
    </dgm:pt>
    <dgm:pt modelId="{23651094-061F-4165-9030-7028705AD4A2}" type="sibTrans" cxnId="{E3FCA37A-6C99-4596-9312-57A6EBF53511}">
      <dgm:prSet/>
      <dgm:spPr/>
      <dgm:t>
        <a:bodyPr/>
        <a:lstStyle/>
        <a:p>
          <a:endParaRPr lang="fr-SN"/>
        </a:p>
      </dgm:t>
    </dgm:pt>
    <dgm:pt modelId="{01B910ED-A6D6-4013-B487-C8D154053227}">
      <dgm:prSet/>
      <dgm:spPr/>
      <dgm:t>
        <a:bodyPr/>
        <a:lstStyle/>
        <a:p>
          <a:pPr marL="268288" indent="-268288">
            <a:buFont typeface="+mj-lt"/>
            <a:buAutoNum type="arabicPeriod"/>
          </a:pPr>
          <a:r>
            <a:rPr lang="fr-SN" dirty="0"/>
            <a:t>Contribuer à la gouvernance et à la transparence</a:t>
          </a:r>
        </a:p>
      </dgm:t>
    </dgm:pt>
    <dgm:pt modelId="{657BC1D5-5180-4AB4-9605-CF71BCA6425D}" type="parTrans" cxnId="{0AFE7872-4C83-497C-877C-88D5BAA81F1F}">
      <dgm:prSet/>
      <dgm:spPr/>
      <dgm:t>
        <a:bodyPr/>
        <a:lstStyle/>
        <a:p>
          <a:endParaRPr lang="fr-SN"/>
        </a:p>
      </dgm:t>
    </dgm:pt>
    <dgm:pt modelId="{D8F72599-0E4E-4E86-856C-2E8D0833523E}" type="sibTrans" cxnId="{0AFE7872-4C83-497C-877C-88D5BAA81F1F}">
      <dgm:prSet/>
      <dgm:spPr/>
      <dgm:t>
        <a:bodyPr/>
        <a:lstStyle/>
        <a:p>
          <a:endParaRPr lang="fr-SN"/>
        </a:p>
      </dgm:t>
    </dgm:pt>
    <dgm:pt modelId="{2D789604-67A2-4665-87F7-5495D9C349BD}">
      <dgm:prSet/>
      <dgm:spPr/>
      <dgm:t>
        <a:bodyPr/>
        <a:lstStyle/>
        <a:p>
          <a:r>
            <a:rPr lang="fr-FR" b="1" u="sng"/>
            <a:t>Stratégie les prochains mois :</a:t>
          </a:r>
          <a:endParaRPr lang="fr-SN"/>
        </a:p>
      </dgm:t>
    </dgm:pt>
    <dgm:pt modelId="{35E66B96-8405-4B91-A5C5-D27B0092C624}" type="parTrans" cxnId="{2DE7D5A6-3A03-4246-946B-D35888986721}">
      <dgm:prSet/>
      <dgm:spPr/>
      <dgm:t>
        <a:bodyPr/>
        <a:lstStyle/>
        <a:p>
          <a:endParaRPr lang="fr-SN"/>
        </a:p>
      </dgm:t>
    </dgm:pt>
    <dgm:pt modelId="{071ABE56-8704-4009-A589-35DF42FC8182}" type="sibTrans" cxnId="{2DE7D5A6-3A03-4246-946B-D35888986721}">
      <dgm:prSet/>
      <dgm:spPr/>
      <dgm:t>
        <a:bodyPr/>
        <a:lstStyle/>
        <a:p>
          <a:endParaRPr lang="fr-SN"/>
        </a:p>
      </dgm:t>
    </dgm:pt>
    <dgm:pt modelId="{06775E63-662E-491F-8380-AEAF4D8B1A0C}">
      <dgm:prSet/>
      <dgm:spPr/>
      <dgm:t>
        <a:bodyPr/>
        <a:lstStyle/>
        <a:p>
          <a:pPr marL="268288" indent="-268288">
            <a:buFont typeface="+mj-lt"/>
            <a:buAutoNum type="arabicPeriod"/>
          </a:pPr>
          <a:r>
            <a:rPr lang="fr-FR" dirty="0"/>
            <a:t>de mettre en place le chapitre au niveau du Sénégal </a:t>
          </a:r>
          <a:endParaRPr lang="fr-SN" dirty="0"/>
        </a:p>
      </dgm:t>
    </dgm:pt>
    <dgm:pt modelId="{BB4D25CE-5EDB-4A80-8157-16DF037A2FB4}" type="parTrans" cxnId="{BBB3FFDA-E7E8-49A7-A2B0-4CD34BC5E2BC}">
      <dgm:prSet/>
      <dgm:spPr/>
      <dgm:t>
        <a:bodyPr/>
        <a:lstStyle/>
        <a:p>
          <a:endParaRPr lang="fr-SN"/>
        </a:p>
      </dgm:t>
    </dgm:pt>
    <dgm:pt modelId="{4C2FB278-FC6B-4DB8-879E-56CEBBC2BB0F}" type="sibTrans" cxnId="{BBB3FFDA-E7E8-49A7-A2B0-4CD34BC5E2BC}">
      <dgm:prSet/>
      <dgm:spPr/>
      <dgm:t>
        <a:bodyPr/>
        <a:lstStyle/>
        <a:p>
          <a:endParaRPr lang="fr-SN"/>
        </a:p>
      </dgm:t>
    </dgm:pt>
    <dgm:pt modelId="{8B485060-84C8-475E-A49D-4F0157E7FDCB}">
      <dgm:prSet/>
      <dgm:spPr/>
      <dgm:t>
        <a:bodyPr/>
        <a:lstStyle/>
        <a:p>
          <a:pPr marL="268288" indent="-268288">
            <a:buFont typeface="+mj-lt"/>
            <a:buAutoNum type="arabicPeriod"/>
          </a:pPr>
          <a:r>
            <a:rPr lang="fr-FR" dirty="0"/>
            <a:t>de recruter les membres afin d'atteindre 200 membres en 2025 ou plus </a:t>
          </a:r>
          <a:endParaRPr lang="fr-SN" dirty="0"/>
        </a:p>
      </dgm:t>
    </dgm:pt>
    <dgm:pt modelId="{02CEDB22-3A0F-4AD5-84FC-445624B59A6F}" type="parTrans" cxnId="{D521DC7D-E1CA-48DE-B162-08EE30B5926A}">
      <dgm:prSet/>
      <dgm:spPr/>
      <dgm:t>
        <a:bodyPr/>
        <a:lstStyle/>
        <a:p>
          <a:endParaRPr lang="fr-SN"/>
        </a:p>
      </dgm:t>
    </dgm:pt>
    <dgm:pt modelId="{7AE01F47-6473-4378-88A8-381EF05C6493}" type="sibTrans" cxnId="{D521DC7D-E1CA-48DE-B162-08EE30B5926A}">
      <dgm:prSet/>
      <dgm:spPr/>
      <dgm:t>
        <a:bodyPr/>
        <a:lstStyle/>
        <a:p>
          <a:endParaRPr lang="fr-SN"/>
        </a:p>
      </dgm:t>
    </dgm:pt>
    <dgm:pt modelId="{1380B87F-163C-4B6D-A61A-AF840238CBFE}">
      <dgm:prSet/>
      <dgm:spPr/>
      <dgm:t>
        <a:bodyPr/>
        <a:lstStyle/>
        <a:p>
          <a:pPr marL="268288" indent="-268288">
            <a:buFont typeface="+mj-lt"/>
            <a:buAutoNum type="arabicPeriod"/>
          </a:pPr>
          <a:r>
            <a:rPr lang="fr-FR" dirty="0"/>
            <a:t>d'offrir des formations en audit interne et professions affiliées telles que le contrôle interne, la gestion des risques, la gestion des fraudes, la compliance etc... </a:t>
          </a:r>
          <a:endParaRPr lang="fr-SN" dirty="0"/>
        </a:p>
      </dgm:t>
    </dgm:pt>
    <dgm:pt modelId="{097F043E-56EA-4DA4-9F3D-D38B7EAC59CE}" type="parTrans" cxnId="{AB7FFF16-C640-44AA-9A55-E8EDF68598F8}">
      <dgm:prSet/>
      <dgm:spPr/>
      <dgm:t>
        <a:bodyPr/>
        <a:lstStyle/>
        <a:p>
          <a:endParaRPr lang="fr-SN"/>
        </a:p>
      </dgm:t>
    </dgm:pt>
    <dgm:pt modelId="{518AEE9B-3CFA-460C-B531-A5C440ACE835}" type="sibTrans" cxnId="{AB7FFF16-C640-44AA-9A55-E8EDF68598F8}">
      <dgm:prSet/>
      <dgm:spPr/>
      <dgm:t>
        <a:bodyPr/>
        <a:lstStyle/>
        <a:p>
          <a:endParaRPr lang="fr-SN"/>
        </a:p>
      </dgm:t>
    </dgm:pt>
    <dgm:pt modelId="{BE871AA6-FECD-4252-BF21-235F626B8FD6}">
      <dgm:prSet/>
      <dgm:spPr/>
      <dgm:t>
        <a:bodyPr/>
        <a:lstStyle/>
        <a:p>
          <a:pPr marL="268288" indent="-268288">
            <a:buFont typeface="+mj-lt"/>
            <a:buAutoNum type="arabicPeriod"/>
          </a:pPr>
          <a:r>
            <a:rPr lang="fr-FR" dirty="0"/>
            <a:t>d'offrir les certifications en audit interne, COSO, fraude, gestion des risques et autres, et </a:t>
          </a:r>
          <a:endParaRPr lang="fr-SN" dirty="0"/>
        </a:p>
      </dgm:t>
    </dgm:pt>
    <dgm:pt modelId="{0FD03CC9-6F21-473B-A981-E2FB48A62485}" type="parTrans" cxnId="{4C9DF7DC-5385-4478-BD02-BA4AD30C6D25}">
      <dgm:prSet/>
      <dgm:spPr/>
      <dgm:t>
        <a:bodyPr/>
        <a:lstStyle/>
        <a:p>
          <a:endParaRPr lang="fr-SN"/>
        </a:p>
      </dgm:t>
    </dgm:pt>
    <dgm:pt modelId="{0C33A7B4-24A9-45D5-9F41-D1627030A725}" type="sibTrans" cxnId="{4C9DF7DC-5385-4478-BD02-BA4AD30C6D25}">
      <dgm:prSet/>
      <dgm:spPr/>
      <dgm:t>
        <a:bodyPr/>
        <a:lstStyle/>
        <a:p>
          <a:endParaRPr lang="fr-SN"/>
        </a:p>
      </dgm:t>
    </dgm:pt>
    <dgm:pt modelId="{1F270ACA-198F-4C6D-9F67-68A1DBEDBB1E}">
      <dgm:prSet/>
      <dgm:spPr/>
      <dgm:t>
        <a:bodyPr/>
        <a:lstStyle/>
        <a:p>
          <a:pPr marL="268288" indent="-268288">
            <a:buFont typeface="+mj-lt"/>
            <a:buAutoNum type="arabicPeriod"/>
          </a:pPr>
          <a:r>
            <a:rPr lang="fr-FR" dirty="0"/>
            <a:t>d'offrir à nos membres un espace de réseautage, de formation professionnelle et d'évolution professionnelle</a:t>
          </a:r>
          <a:endParaRPr lang="fr-SN" dirty="0"/>
        </a:p>
      </dgm:t>
    </dgm:pt>
    <dgm:pt modelId="{539137D3-4309-48C4-BEBE-27424491DA3C}" type="parTrans" cxnId="{C5F588C6-6E38-48F3-90FC-A68FAB6BAEF5}">
      <dgm:prSet/>
      <dgm:spPr/>
      <dgm:t>
        <a:bodyPr/>
        <a:lstStyle/>
        <a:p>
          <a:endParaRPr lang="fr-SN"/>
        </a:p>
      </dgm:t>
    </dgm:pt>
    <dgm:pt modelId="{80CD0BF5-A984-4CED-BD3A-EDD3C89B1386}" type="sibTrans" cxnId="{C5F588C6-6E38-48F3-90FC-A68FAB6BAEF5}">
      <dgm:prSet/>
      <dgm:spPr/>
      <dgm:t>
        <a:bodyPr/>
        <a:lstStyle/>
        <a:p>
          <a:endParaRPr lang="fr-SN"/>
        </a:p>
      </dgm:t>
    </dgm:pt>
    <dgm:pt modelId="{B136C4EC-2C4B-4AA1-86EE-D30ACCD9729B}" type="pres">
      <dgm:prSet presAssocID="{08A5717A-FB86-4E6A-8A14-9AC560C6A3C3}" presName="Name0" presStyleCnt="0">
        <dgm:presLayoutVars>
          <dgm:dir/>
          <dgm:animLvl val="lvl"/>
          <dgm:resizeHandles val="exact"/>
        </dgm:presLayoutVars>
      </dgm:prSet>
      <dgm:spPr/>
    </dgm:pt>
    <dgm:pt modelId="{0E92E2BB-BC18-4373-A97D-9995ED597038}" type="pres">
      <dgm:prSet presAssocID="{515C8293-A26F-413F-99EE-062C5778485C}" presName="composite" presStyleCnt="0"/>
      <dgm:spPr/>
    </dgm:pt>
    <dgm:pt modelId="{1E1F6543-6F5A-4931-BB80-F18CB0F77E9A}" type="pres">
      <dgm:prSet presAssocID="{515C8293-A26F-413F-99EE-062C5778485C}" presName="parTx" presStyleLbl="alignNode1" presStyleIdx="0" presStyleCnt="2">
        <dgm:presLayoutVars>
          <dgm:chMax val="0"/>
          <dgm:chPref val="0"/>
          <dgm:bulletEnabled val="1"/>
        </dgm:presLayoutVars>
      </dgm:prSet>
      <dgm:spPr/>
    </dgm:pt>
    <dgm:pt modelId="{BE0DC5D4-AB54-4FA8-9D23-4BDB5445A820}" type="pres">
      <dgm:prSet presAssocID="{515C8293-A26F-413F-99EE-062C5778485C}" presName="desTx" presStyleLbl="alignAccFollowNode1" presStyleIdx="0" presStyleCnt="2">
        <dgm:presLayoutVars>
          <dgm:bulletEnabled val="1"/>
        </dgm:presLayoutVars>
      </dgm:prSet>
      <dgm:spPr/>
    </dgm:pt>
    <dgm:pt modelId="{D8305632-6A50-4E2D-B071-D8A5D8C637EE}" type="pres">
      <dgm:prSet presAssocID="{0F0D3801-444D-4AB4-BD7C-6A05873F2285}" presName="space" presStyleCnt="0"/>
      <dgm:spPr/>
    </dgm:pt>
    <dgm:pt modelId="{4ABEAC0B-B289-450C-9830-1050BE60C5CA}" type="pres">
      <dgm:prSet presAssocID="{2D789604-67A2-4665-87F7-5495D9C349BD}" presName="composite" presStyleCnt="0"/>
      <dgm:spPr/>
    </dgm:pt>
    <dgm:pt modelId="{9C2EF87C-85B2-413F-A3F7-857374D88227}" type="pres">
      <dgm:prSet presAssocID="{2D789604-67A2-4665-87F7-5495D9C349BD}" presName="parTx" presStyleLbl="alignNode1" presStyleIdx="1" presStyleCnt="2">
        <dgm:presLayoutVars>
          <dgm:chMax val="0"/>
          <dgm:chPref val="0"/>
          <dgm:bulletEnabled val="1"/>
        </dgm:presLayoutVars>
      </dgm:prSet>
      <dgm:spPr/>
    </dgm:pt>
    <dgm:pt modelId="{C7CD5C72-E3A1-4E4B-A9FB-AB02723E3FDC}" type="pres">
      <dgm:prSet presAssocID="{2D789604-67A2-4665-87F7-5495D9C349BD}" presName="desTx" presStyleLbl="alignAccFollowNode1" presStyleIdx="1" presStyleCnt="2">
        <dgm:presLayoutVars>
          <dgm:bulletEnabled val="1"/>
        </dgm:presLayoutVars>
      </dgm:prSet>
      <dgm:spPr/>
    </dgm:pt>
  </dgm:ptLst>
  <dgm:cxnLst>
    <dgm:cxn modelId="{EBA9BA0E-0372-46BC-BB1D-A7DB4B817557}" srcId="{515C8293-A26F-413F-99EE-062C5778485C}" destId="{7C6F4579-B105-40BB-A563-1BCB2E34431B}" srcOrd="1" destOrd="0" parTransId="{E480E8D5-AA07-4FCC-878F-0D39CC912763}" sibTransId="{B21A36C9-1FBD-4421-8678-0DAE4D18EB2E}"/>
    <dgm:cxn modelId="{AB7FFF16-C640-44AA-9A55-E8EDF68598F8}" srcId="{2D789604-67A2-4665-87F7-5495D9C349BD}" destId="{1380B87F-163C-4B6D-A61A-AF840238CBFE}" srcOrd="2" destOrd="0" parTransId="{097F043E-56EA-4DA4-9F3D-D38B7EAC59CE}" sibTransId="{518AEE9B-3CFA-460C-B531-A5C440ACE835}"/>
    <dgm:cxn modelId="{973EAD39-4C35-4A14-8965-86429E9A96CC}" type="presOf" srcId="{2D789604-67A2-4665-87F7-5495D9C349BD}" destId="{9C2EF87C-85B2-413F-A3F7-857374D88227}" srcOrd="0" destOrd="0" presId="urn:microsoft.com/office/officeart/2005/8/layout/hList1"/>
    <dgm:cxn modelId="{09A99360-2421-48C0-BDAD-08C46F05112B}" type="presOf" srcId="{C0A8BA5C-6D4C-43B8-81FD-7CBD36D36E08}" destId="{BE0DC5D4-AB54-4FA8-9D23-4BDB5445A820}" srcOrd="0" destOrd="2" presId="urn:microsoft.com/office/officeart/2005/8/layout/hList1"/>
    <dgm:cxn modelId="{A85FA266-0B51-4B2F-B719-FE98CA8AB389}" srcId="{08A5717A-FB86-4E6A-8A14-9AC560C6A3C3}" destId="{515C8293-A26F-413F-99EE-062C5778485C}" srcOrd="0" destOrd="0" parTransId="{4B24F014-70F9-40D0-B531-F4D0C636DBDD}" sibTransId="{0F0D3801-444D-4AB4-BD7C-6A05873F2285}"/>
    <dgm:cxn modelId="{53DE446A-5A08-4113-82CA-9B38DAED4A05}" type="presOf" srcId="{1380B87F-163C-4B6D-A61A-AF840238CBFE}" destId="{C7CD5C72-E3A1-4E4B-A9FB-AB02723E3FDC}" srcOrd="0" destOrd="2" presId="urn:microsoft.com/office/officeart/2005/8/layout/hList1"/>
    <dgm:cxn modelId="{AED9E651-2DEA-437E-8B35-31299723BB0C}" type="presOf" srcId="{8B485060-84C8-475E-A49D-4F0157E7FDCB}" destId="{C7CD5C72-E3A1-4E4B-A9FB-AB02723E3FDC}" srcOrd="0" destOrd="1" presId="urn:microsoft.com/office/officeart/2005/8/layout/hList1"/>
    <dgm:cxn modelId="{0AFE7872-4C83-497C-877C-88D5BAA81F1F}" srcId="{515C8293-A26F-413F-99EE-062C5778485C}" destId="{01B910ED-A6D6-4013-B487-C8D154053227}" srcOrd="3" destOrd="0" parTransId="{657BC1D5-5180-4AB4-9605-CF71BCA6425D}" sibTransId="{D8F72599-0E4E-4E86-856C-2E8D0833523E}"/>
    <dgm:cxn modelId="{9CC92475-A3BC-4FD8-BFE9-06FCE5D3A849}" type="presOf" srcId="{1F270ACA-198F-4C6D-9F67-68A1DBEDBB1E}" destId="{C7CD5C72-E3A1-4E4B-A9FB-AB02723E3FDC}" srcOrd="0" destOrd="4" presId="urn:microsoft.com/office/officeart/2005/8/layout/hList1"/>
    <dgm:cxn modelId="{E3FCA37A-6C99-4596-9312-57A6EBF53511}" srcId="{515C8293-A26F-413F-99EE-062C5778485C}" destId="{C0A8BA5C-6D4C-43B8-81FD-7CBD36D36E08}" srcOrd="2" destOrd="0" parTransId="{399E8752-4270-4121-ADAD-4D06DA9C5661}" sibTransId="{23651094-061F-4165-9030-7028705AD4A2}"/>
    <dgm:cxn modelId="{D521DC7D-E1CA-48DE-B162-08EE30B5926A}" srcId="{2D789604-67A2-4665-87F7-5495D9C349BD}" destId="{8B485060-84C8-475E-A49D-4F0157E7FDCB}" srcOrd="1" destOrd="0" parTransId="{02CEDB22-3A0F-4AD5-84FC-445624B59A6F}" sibTransId="{7AE01F47-6473-4378-88A8-381EF05C6493}"/>
    <dgm:cxn modelId="{5A5BA684-5577-446D-9B78-DEEF48745C38}" type="presOf" srcId="{08A5717A-FB86-4E6A-8A14-9AC560C6A3C3}" destId="{B136C4EC-2C4B-4AA1-86EE-D30ACCD9729B}" srcOrd="0" destOrd="0" presId="urn:microsoft.com/office/officeart/2005/8/layout/hList1"/>
    <dgm:cxn modelId="{158C55A6-A43A-4A39-9B99-F3A07B58FE4B}" type="presOf" srcId="{278B63D1-4123-46D3-B035-05ADA30365D5}" destId="{BE0DC5D4-AB54-4FA8-9D23-4BDB5445A820}" srcOrd="0" destOrd="0" presId="urn:microsoft.com/office/officeart/2005/8/layout/hList1"/>
    <dgm:cxn modelId="{2DE7D5A6-3A03-4246-946B-D35888986721}" srcId="{08A5717A-FB86-4E6A-8A14-9AC560C6A3C3}" destId="{2D789604-67A2-4665-87F7-5495D9C349BD}" srcOrd="1" destOrd="0" parTransId="{35E66B96-8405-4B91-A5C5-D27B0092C624}" sibTransId="{071ABE56-8704-4009-A589-35DF42FC8182}"/>
    <dgm:cxn modelId="{53D70AB1-85DC-497A-BE61-B021E6F78CE8}" type="presOf" srcId="{7C6F4579-B105-40BB-A563-1BCB2E34431B}" destId="{BE0DC5D4-AB54-4FA8-9D23-4BDB5445A820}" srcOrd="0" destOrd="1" presId="urn:microsoft.com/office/officeart/2005/8/layout/hList1"/>
    <dgm:cxn modelId="{2896EBBC-D002-4E39-AE5C-B060AE0D07E7}" type="presOf" srcId="{515C8293-A26F-413F-99EE-062C5778485C}" destId="{1E1F6543-6F5A-4931-BB80-F18CB0F77E9A}" srcOrd="0" destOrd="0" presId="urn:microsoft.com/office/officeart/2005/8/layout/hList1"/>
    <dgm:cxn modelId="{C5F588C6-6E38-48F3-90FC-A68FAB6BAEF5}" srcId="{2D789604-67A2-4665-87F7-5495D9C349BD}" destId="{1F270ACA-198F-4C6D-9F67-68A1DBEDBB1E}" srcOrd="4" destOrd="0" parTransId="{539137D3-4309-48C4-BEBE-27424491DA3C}" sibTransId="{80CD0BF5-A984-4CED-BD3A-EDD3C89B1386}"/>
    <dgm:cxn modelId="{AF9751CC-EA3A-4D21-8A3A-0542807AF7C5}" type="presOf" srcId="{01B910ED-A6D6-4013-B487-C8D154053227}" destId="{BE0DC5D4-AB54-4FA8-9D23-4BDB5445A820}" srcOrd="0" destOrd="3" presId="urn:microsoft.com/office/officeart/2005/8/layout/hList1"/>
    <dgm:cxn modelId="{53120FD8-7ADE-49AA-BB91-D2BD4B159ED2}" srcId="{515C8293-A26F-413F-99EE-062C5778485C}" destId="{278B63D1-4123-46D3-B035-05ADA30365D5}" srcOrd="0" destOrd="0" parTransId="{5A5324AA-B362-4EC5-970B-838D5F655BB3}" sibTransId="{5FDFEAA5-1B59-4A8A-8AB7-94A01B5EDBCB}"/>
    <dgm:cxn modelId="{2D2753D9-5DCA-47C0-9837-8087F6654FA8}" type="presOf" srcId="{06775E63-662E-491F-8380-AEAF4D8B1A0C}" destId="{C7CD5C72-E3A1-4E4B-A9FB-AB02723E3FDC}" srcOrd="0" destOrd="0" presId="urn:microsoft.com/office/officeart/2005/8/layout/hList1"/>
    <dgm:cxn modelId="{BBB3FFDA-E7E8-49A7-A2B0-4CD34BC5E2BC}" srcId="{2D789604-67A2-4665-87F7-5495D9C349BD}" destId="{06775E63-662E-491F-8380-AEAF4D8B1A0C}" srcOrd="0" destOrd="0" parTransId="{BB4D25CE-5EDB-4A80-8157-16DF037A2FB4}" sibTransId="{4C2FB278-FC6B-4DB8-879E-56CEBBC2BB0F}"/>
    <dgm:cxn modelId="{4C9DF7DC-5385-4478-BD02-BA4AD30C6D25}" srcId="{2D789604-67A2-4665-87F7-5495D9C349BD}" destId="{BE871AA6-FECD-4252-BF21-235F626B8FD6}" srcOrd="3" destOrd="0" parTransId="{0FD03CC9-6F21-473B-A981-E2FB48A62485}" sibTransId="{0C33A7B4-24A9-45D5-9F41-D1627030A725}"/>
    <dgm:cxn modelId="{BFF7EAE7-08DA-4575-93B3-0A465DB65736}" type="presOf" srcId="{BE871AA6-FECD-4252-BF21-235F626B8FD6}" destId="{C7CD5C72-E3A1-4E4B-A9FB-AB02723E3FDC}" srcOrd="0" destOrd="3" presId="urn:microsoft.com/office/officeart/2005/8/layout/hList1"/>
    <dgm:cxn modelId="{36C22F5A-4B51-4992-A89C-90C0A8AE499B}" type="presParOf" srcId="{B136C4EC-2C4B-4AA1-86EE-D30ACCD9729B}" destId="{0E92E2BB-BC18-4373-A97D-9995ED597038}" srcOrd="0" destOrd="0" presId="urn:microsoft.com/office/officeart/2005/8/layout/hList1"/>
    <dgm:cxn modelId="{91CEA380-AF14-4120-8348-90732E7837B6}" type="presParOf" srcId="{0E92E2BB-BC18-4373-A97D-9995ED597038}" destId="{1E1F6543-6F5A-4931-BB80-F18CB0F77E9A}" srcOrd="0" destOrd="0" presId="urn:microsoft.com/office/officeart/2005/8/layout/hList1"/>
    <dgm:cxn modelId="{AFBF182D-78E2-474A-9840-251E8584A0D3}" type="presParOf" srcId="{0E92E2BB-BC18-4373-A97D-9995ED597038}" destId="{BE0DC5D4-AB54-4FA8-9D23-4BDB5445A820}" srcOrd="1" destOrd="0" presId="urn:microsoft.com/office/officeart/2005/8/layout/hList1"/>
    <dgm:cxn modelId="{878F631C-0F1E-40EA-AFD8-961B68499C3E}" type="presParOf" srcId="{B136C4EC-2C4B-4AA1-86EE-D30ACCD9729B}" destId="{D8305632-6A50-4E2D-B071-D8A5D8C637EE}" srcOrd="1" destOrd="0" presId="urn:microsoft.com/office/officeart/2005/8/layout/hList1"/>
    <dgm:cxn modelId="{4D258280-5B8C-4CED-BCDB-806A85C5F515}" type="presParOf" srcId="{B136C4EC-2C4B-4AA1-86EE-D30ACCD9729B}" destId="{4ABEAC0B-B289-450C-9830-1050BE60C5CA}" srcOrd="2" destOrd="0" presId="urn:microsoft.com/office/officeart/2005/8/layout/hList1"/>
    <dgm:cxn modelId="{993CD7D6-68F4-44B4-B9CE-778575903882}" type="presParOf" srcId="{4ABEAC0B-B289-450C-9830-1050BE60C5CA}" destId="{9C2EF87C-85B2-413F-A3F7-857374D88227}" srcOrd="0" destOrd="0" presId="urn:microsoft.com/office/officeart/2005/8/layout/hList1"/>
    <dgm:cxn modelId="{EC916A46-627A-4D86-A41D-E4A28EB481C2}" type="presParOf" srcId="{4ABEAC0B-B289-450C-9830-1050BE60C5CA}" destId="{C7CD5C72-E3A1-4E4B-A9FB-AB02723E3FDC}" srcOrd="1" destOrd="0" presId="urn:microsoft.com/office/officeart/2005/8/layout/h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E1F6543-6F5A-4931-BB80-F18CB0F77E9A}">
      <dsp:nvSpPr>
        <dsp:cNvPr id="0" name=""/>
        <dsp:cNvSpPr/>
      </dsp:nvSpPr>
      <dsp:spPr>
        <a:xfrm>
          <a:off x="46" y="200745"/>
          <a:ext cx="4410056" cy="5184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fr-SN" sz="1800" b="1" u="sng" kern="1200"/>
            <a:t>Mission</a:t>
          </a:r>
          <a:endParaRPr lang="fr-SN" sz="1800" kern="1200"/>
        </a:p>
      </dsp:txBody>
      <dsp:txXfrm>
        <a:off x="46" y="200745"/>
        <a:ext cx="4410056" cy="518400"/>
      </dsp:txXfrm>
    </dsp:sp>
    <dsp:sp modelId="{BE0DC5D4-AB54-4FA8-9D23-4BDB5445A820}">
      <dsp:nvSpPr>
        <dsp:cNvPr id="0" name=""/>
        <dsp:cNvSpPr/>
      </dsp:nvSpPr>
      <dsp:spPr>
        <a:xfrm>
          <a:off x="46" y="719145"/>
          <a:ext cx="4410056" cy="39898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268288" lvl="1" indent="-268288" algn="l" defTabSz="800100">
            <a:lnSpc>
              <a:spcPct val="90000"/>
            </a:lnSpc>
            <a:spcBef>
              <a:spcPct val="0"/>
            </a:spcBef>
            <a:spcAft>
              <a:spcPct val="15000"/>
            </a:spcAft>
            <a:buFont typeface="+mj-lt"/>
            <a:buAutoNum type="arabicPeriod"/>
          </a:pPr>
          <a:r>
            <a:rPr lang="fr-SN" sz="1800" kern="1200" dirty="0"/>
            <a:t>Promouvoir la profession d’auditeur interne</a:t>
          </a:r>
        </a:p>
        <a:p>
          <a:pPr marL="268288" lvl="1" indent="-268288" algn="l" defTabSz="800100">
            <a:lnSpc>
              <a:spcPct val="90000"/>
            </a:lnSpc>
            <a:spcBef>
              <a:spcPct val="0"/>
            </a:spcBef>
            <a:spcAft>
              <a:spcPct val="15000"/>
            </a:spcAft>
            <a:buFont typeface="+mj-lt"/>
            <a:buAutoNum type="arabicPeriod"/>
          </a:pPr>
          <a:r>
            <a:rPr lang="fr-SN" sz="1800" kern="1200" dirty="0"/>
            <a:t>Favoriser l’échange de bonnes pratiques</a:t>
          </a:r>
        </a:p>
        <a:p>
          <a:pPr marL="268288" lvl="1" indent="-268288" algn="l" defTabSz="800100">
            <a:lnSpc>
              <a:spcPct val="90000"/>
            </a:lnSpc>
            <a:spcBef>
              <a:spcPct val="0"/>
            </a:spcBef>
            <a:spcAft>
              <a:spcPct val="15000"/>
            </a:spcAft>
            <a:buFont typeface="+mj-lt"/>
            <a:buAutoNum type="arabicPeriod"/>
          </a:pPr>
          <a:r>
            <a:rPr lang="fr-SN" sz="1800" kern="1200" dirty="0"/>
            <a:t>Renforcer la formation et la compétence</a:t>
          </a:r>
        </a:p>
        <a:p>
          <a:pPr marL="268288" lvl="1" indent="-268288" algn="l" defTabSz="800100">
            <a:lnSpc>
              <a:spcPct val="90000"/>
            </a:lnSpc>
            <a:spcBef>
              <a:spcPct val="0"/>
            </a:spcBef>
            <a:spcAft>
              <a:spcPct val="15000"/>
            </a:spcAft>
            <a:buFont typeface="+mj-lt"/>
            <a:buAutoNum type="arabicPeriod"/>
          </a:pPr>
          <a:r>
            <a:rPr lang="fr-SN" sz="1800" kern="1200" dirty="0"/>
            <a:t>Contribuer à la gouvernance et à la transparence</a:t>
          </a:r>
        </a:p>
      </dsp:txBody>
      <dsp:txXfrm>
        <a:off x="46" y="719145"/>
        <a:ext cx="4410056" cy="3989857"/>
      </dsp:txXfrm>
    </dsp:sp>
    <dsp:sp modelId="{9C2EF87C-85B2-413F-A3F7-857374D88227}">
      <dsp:nvSpPr>
        <dsp:cNvPr id="0" name=""/>
        <dsp:cNvSpPr/>
      </dsp:nvSpPr>
      <dsp:spPr>
        <a:xfrm>
          <a:off x="5027510" y="200745"/>
          <a:ext cx="4410056" cy="5184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73152" rIns="128016" bIns="73152" numCol="1" spcCol="1270" anchor="ctr" anchorCtr="0">
          <a:noAutofit/>
        </a:bodyPr>
        <a:lstStyle/>
        <a:p>
          <a:pPr marL="0" lvl="0" indent="0" algn="ctr" defTabSz="800100">
            <a:lnSpc>
              <a:spcPct val="90000"/>
            </a:lnSpc>
            <a:spcBef>
              <a:spcPct val="0"/>
            </a:spcBef>
            <a:spcAft>
              <a:spcPct val="35000"/>
            </a:spcAft>
            <a:buNone/>
          </a:pPr>
          <a:r>
            <a:rPr lang="fr-FR" sz="1800" b="1" u="sng" kern="1200"/>
            <a:t>Stratégie les prochains mois :</a:t>
          </a:r>
          <a:endParaRPr lang="fr-SN" sz="1800" kern="1200"/>
        </a:p>
      </dsp:txBody>
      <dsp:txXfrm>
        <a:off x="5027510" y="200745"/>
        <a:ext cx="4410056" cy="518400"/>
      </dsp:txXfrm>
    </dsp:sp>
    <dsp:sp modelId="{C7CD5C72-E3A1-4E4B-A9FB-AB02723E3FDC}">
      <dsp:nvSpPr>
        <dsp:cNvPr id="0" name=""/>
        <dsp:cNvSpPr/>
      </dsp:nvSpPr>
      <dsp:spPr>
        <a:xfrm>
          <a:off x="5027510" y="719145"/>
          <a:ext cx="4410056" cy="398985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6012" tIns="96012" rIns="128016" bIns="144018" numCol="1" spcCol="1270" anchor="t" anchorCtr="0">
          <a:noAutofit/>
        </a:bodyPr>
        <a:lstStyle/>
        <a:p>
          <a:pPr marL="268288" lvl="1" indent="-268288" algn="l" defTabSz="800100">
            <a:lnSpc>
              <a:spcPct val="90000"/>
            </a:lnSpc>
            <a:spcBef>
              <a:spcPct val="0"/>
            </a:spcBef>
            <a:spcAft>
              <a:spcPct val="15000"/>
            </a:spcAft>
            <a:buFont typeface="+mj-lt"/>
            <a:buAutoNum type="arabicPeriod"/>
          </a:pPr>
          <a:r>
            <a:rPr lang="fr-FR" sz="1800" kern="1200" dirty="0"/>
            <a:t>de mettre en place le chapitre au niveau du Sénégal </a:t>
          </a:r>
          <a:endParaRPr lang="fr-SN" sz="1800" kern="1200" dirty="0"/>
        </a:p>
        <a:p>
          <a:pPr marL="268288" lvl="1" indent="-268288" algn="l" defTabSz="800100">
            <a:lnSpc>
              <a:spcPct val="90000"/>
            </a:lnSpc>
            <a:spcBef>
              <a:spcPct val="0"/>
            </a:spcBef>
            <a:spcAft>
              <a:spcPct val="15000"/>
            </a:spcAft>
            <a:buFont typeface="+mj-lt"/>
            <a:buAutoNum type="arabicPeriod"/>
          </a:pPr>
          <a:r>
            <a:rPr lang="fr-FR" sz="1800" kern="1200" dirty="0"/>
            <a:t>de recruter les membres afin d'atteindre 200 membres en 2025 ou plus </a:t>
          </a:r>
          <a:endParaRPr lang="fr-SN" sz="1800" kern="1200" dirty="0"/>
        </a:p>
        <a:p>
          <a:pPr marL="268288" lvl="1" indent="-268288" algn="l" defTabSz="800100">
            <a:lnSpc>
              <a:spcPct val="90000"/>
            </a:lnSpc>
            <a:spcBef>
              <a:spcPct val="0"/>
            </a:spcBef>
            <a:spcAft>
              <a:spcPct val="15000"/>
            </a:spcAft>
            <a:buFont typeface="+mj-lt"/>
            <a:buAutoNum type="arabicPeriod"/>
          </a:pPr>
          <a:r>
            <a:rPr lang="fr-FR" sz="1800" kern="1200" dirty="0"/>
            <a:t>d'offrir des formations en audit interne et professions affiliées telles que le contrôle interne, la gestion des risques, la gestion des fraudes, la compliance etc... </a:t>
          </a:r>
          <a:endParaRPr lang="fr-SN" sz="1800" kern="1200" dirty="0"/>
        </a:p>
        <a:p>
          <a:pPr marL="268288" lvl="1" indent="-268288" algn="l" defTabSz="800100">
            <a:lnSpc>
              <a:spcPct val="90000"/>
            </a:lnSpc>
            <a:spcBef>
              <a:spcPct val="0"/>
            </a:spcBef>
            <a:spcAft>
              <a:spcPct val="15000"/>
            </a:spcAft>
            <a:buFont typeface="+mj-lt"/>
            <a:buAutoNum type="arabicPeriod"/>
          </a:pPr>
          <a:r>
            <a:rPr lang="fr-FR" sz="1800" kern="1200" dirty="0"/>
            <a:t>d'offrir les certifications en audit interne, COSO, fraude, gestion des risques et autres, et </a:t>
          </a:r>
          <a:endParaRPr lang="fr-SN" sz="1800" kern="1200" dirty="0"/>
        </a:p>
        <a:p>
          <a:pPr marL="268288" lvl="1" indent="-268288" algn="l" defTabSz="800100">
            <a:lnSpc>
              <a:spcPct val="90000"/>
            </a:lnSpc>
            <a:spcBef>
              <a:spcPct val="0"/>
            </a:spcBef>
            <a:spcAft>
              <a:spcPct val="15000"/>
            </a:spcAft>
            <a:buFont typeface="+mj-lt"/>
            <a:buAutoNum type="arabicPeriod"/>
          </a:pPr>
          <a:r>
            <a:rPr lang="fr-FR" sz="1800" kern="1200" dirty="0"/>
            <a:t>d'offrir à nos membres un espace de réseautage, de formation professionnelle et d'évolution professionnelle</a:t>
          </a:r>
          <a:endParaRPr lang="fr-SN" sz="1800" kern="1200" dirty="0"/>
        </a:p>
      </dsp:txBody>
      <dsp:txXfrm>
        <a:off x="5027510" y="719145"/>
        <a:ext cx="4410056" cy="398985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fr-FR" altLang="zh-CN"/>
              <a:t>Modifiez le style du titre</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Click to edit Master title style</a:t>
            </a:r>
          </a:p>
        </p:txBody>
      </p:sp>
      <p:sp>
        <p:nvSpPr>
          <p:cNvPr id="4" name="日期占位符 3"/>
          <p:cNvSpPr>
            <a:spLocks noGrp="1"/>
          </p:cNvSpPr>
          <p:nvPr>
            <p:ph type="dt" sz="half" idx="10"/>
          </p:nvPr>
        </p:nvSpPr>
        <p:spPr/>
        <p:txBody>
          <a:bodyPr/>
          <a:lstStyle/>
          <a:p>
            <a:fld id="{829A2B03-5DE2-4641-A64D-AE2674383A75}" type="datetimeFigureOut">
              <a:rPr lang="fr-SN" smtClean="0"/>
              <a:t>04/10/2025</a:t>
            </a:fld>
            <a:endParaRPr lang="fr-SN"/>
          </a:p>
        </p:txBody>
      </p:sp>
      <p:sp>
        <p:nvSpPr>
          <p:cNvPr id="5" name="页脚占位符 4"/>
          <p:cNvSpPr>
            <a:spLocks noGrp="1"/>
          </p:cNvSpPr>
          <p:nvPr>
            <p:ph type="ftr" sz="quarter" idx="11"/>
          </p:nvPr>
        </p:nvSpPr>
        <p:spPr/>
        <p:txBody>
          <a:bodyPr/>
          <a:lstStyle/>
          <a:p>
            <a:endParaRPr lang="fr-SN"/>
          </a:p>
        </p:txBody>
      </p:sp>
      <p:sp>
        <p:nvSpPr>
          <p:cNvPr id="6" name="灯片编号占位符 5"/>
          <p:cNvSpPr>
            <a:spLocks noGrp="1"/>
          </p:cNvSpPr>
          <p:nvPr>
            <p:ph type="sldNum" sz="quarter" idx="12"/>
          </p:nvPr>
        </p:nvSpPr>
        <p:spPr/>
        <p:txBody>
          <a:bodyPr/>
          <a:lstStyle/>
          <a:p>
            <a:fld id="{20F7C189-4DB8-4CC7-A472-F9517B891E0F}" type="slidenum">
              <a:rPr lang="fr-SN" smtClean="0"/>
              <a:t>‹N°›</a:t>
            </a:fld>
            <a:endParaRPr lang="fr-SN"/>
          </a:p>
        </p:txBody>
      </p:sp>
    </p:spTree>
    <p:extLst>
      <p:ext uri="{BB962C8B-B14F-4D97-AF65-F5344CB8AC3E}">
        <p14:creationId xmlns:p14="http://schemas.microsoft.com/office/powerpoint/2010/main" val="3667250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fr-FR" altLang="zh-CN"/>
              <a:t>Modifiez le style du titre</a:t>
            </a:r>
            <a:endParaRPr lang="zh-CN" altLang="en-US"/>
          </a:p>
        </p:txBody>
      </p:sp>
      <p:sp>
        <p:nvSpPr>
          <p:cNvPr id="3" name="内容占位符 2"/>
          <p:cNvSpPr>
            <a:spLocks noGrp="1"/>
          </p:cNvSpPr>
          <p:nvPr>
            <p:ph idx="1" hasCustomPrompt="1"/>
          </p:nvPr>
        </p:nvSpPr>
        <p:spPr/>
        <p:txBody>
          <a:bodyPr/>
          <a:lstStyle/>
          <a:p>
            <a:pPr lvl="0"/>
            <a:r>
              <a:rPr lang="zh-CN" altLang="en-US"/>
              <a:t>Click to edit Master text style</a:t>
            </a:r>
          </a:p>
          <a:p>
            <a:pPr lvl="1"/>
            <a:r>
              <a:rPr lang="zh-CN" altLang="en-US"/>
              <a:t>Second level</a:t>
            </a:r>
          </a:p>
          <a:p>
            <a:pPr lvl="2"/>
            <a:r>
              <a:rPr lang="zh-CN" altLang="en-US"/>
              <a:t>Third level</a:t>
            </a:r>
          </a:p>
          <a:p>
            <a:pPr lvl="3"/>
            <a:r>
              <a:rPr lang="zh-CN" altLang="en-US"/>
              <a:t>Fourth level</a:t>
            </a:r>
          </a:p>
          <a:p>
            <a:pPr lvl="4"/>
            <a:r>
              <a:rPr lang="zh-CN" altLang="en-US"/>
              <a:t>Fifth level</a:t>
            </a:r>
          </a:p>
        </p:txBody>
      </p:sp>
      <p:sp>
        <p:nvSpPr>
          <p:cNvPr id="4" name="日期占位符 3"/>
          <p:cNvSpPr>
            <a:spLocks noGrp="1"/>
          </p:cNvSpPr>
          <p:nvPr>
            <p:ph type="dt" sz="half" idx="10"/>
          </p:nvPr>
        </p:nvSpPr>
        <p:spPr/>
        <p:txBody>
          <a:bodyPr/>
          <a:lstStyle/>
          <a:p>
            <a:fld id="{829A2B03-5DE2-4641-A64D-AE2674383A75}" type="datetimeFigureOut">
              <a:rPr lang="fr-SN" smtClean="0"/>
              <a:t>04/10/2025</a:t>
            </a:fld>
            <a:endParaRPr lang="fr-SN"/>
          </a:p>
        </p:txBody>
      </p:sp>
      <p:sp>
        <p:nvSpPr>
          <p:cNvPr id="5" name="页脚占位符 4"/>
          <p:cNvSpPr>
            <a:spLocks noGrp="1"/>
          </p:cNvSpPr>
          <p:nvPr>
            <p:ph type="ftr" sz="quarter" idx="11"/>
          </p:nvPr>
        </p:nvSpPr>
        <p:spPr/>
        <p:txBody>
          <a:bodyPr/>
          <a:lstStyle/>
          <a:p>
            <a:endParaRPr lang="fr-SN"/>
          </a:p>
        </p:txBody>
      </p:sp>
      <p:sp>
        <p:nvSpPr>
          <p:cNvPr id="6" name="灯片编号占位符 5"/>
          <p:cNvSpPr>
            <a:spLocks noGrp="1"/>
          </p:cNvSpPr>
          <p:nvPr>
            <p:ph type="sldNum" sz="quarter" idx="12"/>
          </p:nvPr>
        </p:nvSpPr>
        <p:spPr/>
        <p:txBody>
          <a:bodyPr/>
          <a:lstStyle/>
          <a:p>
            <a:fld id="{20F7C189-4DB8-4CC7-A472-F9517B891E0F}" type="slidenum">
              <a:rPr lang="fr-SN" smtClean="0"/>
              <a:t>‹N°›</a:t>
            </a:fld>
            <a:endParaRPr lang="fr-SN"/>
          </a:p>
        </p:txBody>
      </p:sp>
    </p:spTree>
    <p:extLst>
      <p:ext uri="{BB962C8B-B14F-4D97-AF65-F5344CB8AC3E}">
        <p14:creationId xmlns:p14="http://schemas.microsoft.com/office/powerpoint/2010/main" val="6869345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Disposition personnalisée">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1" y="0"/>
            <a:ext cx="12192000" cy="6858000"/>
          </a:xfrm>
        </p:spPr>
        <p:txBody>
          <a:bodyPr vert="horz" lIns="91440" tIns="45720" rIns="91440" bIns="45720" rtlCol="0">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defRPr/>
            </a:pPr>
            <a:r>
              <a:rPr kumimoji="0" lang="en-US" sz="2800" b="0" i="0" u="none" strike="noStrike" kern="1200" cap="none" spc="0" normalizeH="0" baseline="0" noProof="0">
                <a:ln>
                  <a:noFill/>
                </a:ln>
                <a:solidFill>
                  <a:schemeClr val="tx1"/>
                </a:solidFill>
                <a:effectLst/>
                <a:uLnTx/>
                <a:uFillTx/>
                <a:latin typeface="+mn-lt"/>
                <a:ea typeface="+mn-ea"/>
                <a:cs typeface="+mn-cs"/>
              </a:rPr>
              <a:t> </a:t>
            </a:r>
          </a:p>
        </p:txBody>
      </p:sp>
      <p:sp>
        <p:nvSpPr>
          <p:cNvPr id="2" name="日期占位符 1"/>
          <p:cNvSpPr>
            <a:spLocks noGrp="1"/>
          </p:cNvSpPr>
          <p:nvPr>
            <p:ph type="dt" sz="half" idx="11"/>
          </p:nvPr>
        </p:nvSpPr>
        <p:spPr/>
        <p:txBody>
          <a:bodyPr/>
          <a:lstStyle/>
          <a:p>
            <a:fld id="{829A2B03-5DE2-4641-A64D-AE2674383A75}" type="datetimeFigureOut">
              <a:rPr lang="fr-SN" smtClean="0"/>
              <a:t>04/10/2025</a:t>
            </a:fld>
            <a:endParaRPr lang="fr-SN"/>
          </a:p>
        </p:txBody>
      </p:sp>
      <p:sp>
        <p:nvSpPr>
          <p:cNvPr id="3" name="页脚占位符 2"/>
          <p:cNvSpPr>
            <a:spLocks noGrp="1"/>
          </p:cNvSpPr>
          <p:nvPr>
            <p:ph type="ftr" sz="quarter" idx="12"/>
          </p:nvPr>
        </p:nvSpPr>
        <p:spPr/>
        <p:txBody>
          <a:bodyPr/>
          <a:lstStyle/>
          <a:p>
            <a:endParaRPr lang="fr-SN"/>
          </a:p>
        </p:txBody>
      </p:sp>
      <p:sp>
        <p:nvSpPr>
          <p:cNvPr id="4" name="灯片编号占位符 3"/>
          <p:cNvSpPr>
            <a:spLocks noGrp="1"/>
          </p:cNvSpPr>
          <p:nvPr>
            <p:ph type="sldNum" sz="quarter" idx="13"/>
          </p:nvPr>
        </p:nvSpPr>
        <p:spPr/>
        <p:txBody>
          <a:bodyPr/>
          <a:lstStyle/>
          <a:p>
            <a:fld id="{20F7C189-4DB8-4CC7-A472-F9517B891E0F}" type="slidenum">
              <a:rPr lang="fr-SN" smtClean="0"/>
              <a:t>‹N°›</a:t>
            </a:fld>
            <a:endParaRPr lang="fr-SN"/>
          </a:p>
        </p:txBody>
      </p:sp>
    </p:spTree>
    <p:extLst>
      <p:ext uri="{BB962C8B-B14F-4D97-AF65-F5344CB8AC3E}">
        <p14:creationId xmlns:p14="http://schemas.microsoft.com/office/powerpoint/2010/main" val="134341359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5"/>
          <a:stretch>
            <a:fillRect/>
          </a:stretch>
        </a:blip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a:xfrm>
            <a:off x="838200" y="365125"/>
            <a:ext cx="10515600" cy="1325563"/>
          </a:xfrm>
          <a:prstGeom prst="rect">
            <a:avLst/>
          </a:prstGeom>
          <a:noFill/>
          <a:ln w="9525">
            <a:noFill/>
          </a:ln>
        </p:spPr>
        <p:txBody>
          <a:bodyPr anchor="ctr"/>
          <a:lstStyle/>
          <a:p>
            <a:pPr lvl="0"/>
            <a:r>
              <a:rPr lang="fr-FR" altLang="zh-CN"/>
              <a:t>Modifiez le style du titre</a:t>
            </a:r>
            <a:endParaRPr lang="zh-CN" altLang="en-US" dirty="0"/>
          </a:p>
        </p:txBody>
      </p:sp>
      <p:sp>
        <p:nvSpPr>
          <p:cNvPr id="1027" name="文本占位符 2"/>
          <p:cNvSpPr>
            <a:spLocks noGrp="1"/>
          </p:cNvSpPr>
          <p:nvPr>
            <p:ph type="body" idx="1"/>
          </p:nvPr>
        </p:nvSpPr>
        <p:spPr>
          <a:xfrm>
            <a:off x="838200" y="1825625"/>
            <a:ext cx="10515600" cy="4351338"/>
          </a:xfrm>
          <a:prstGeom prst="rect">
            <a:avLst/>
          </a:prstGeom>
          <a:noFill/>
          <a:ln w="9525">
            <a:noFill/>
          </a:ln>
        </p:spPr>
        <p:txBody>
          <a:bodyPr/>
          <a:lstStyle/>
          <a:p>
            <a:pPr lvl="0"/>
            <a:r>
              <a:rPr lang="zh-CN" altLang="en-US" dirty="0"/>
              <a:t>Click to edit Master text style</a:t>
            </a:r>
          </a:p>
          <a:p>
            <a:pPr lvl="1"/>
            <a:r>
              <a:rPr lang="zh-CN" altLang="en-US" dirty="0"/>
              <a:t>Second level</a:t>
            </a:r>
          </a:p>
          <a:p>
            <a:pPr lvl="2"/>
            <a:r>
              <a:rPr lang="zh-CN" altLang="en-US" dirty="0"/>
              <a:t>Third level</a:t>
            </a:r>
          </a:p>
          <a:p>
            <a:pPr lvl="3"/>
            <a:r>
              <a:rPr lang="zh-CN" altLang="en-US" dirty="0"/>
              <a:t>Fourth level</a:t>
            </a:r>
          </a:p>
          <a:p>
            <a:pPr lvl="4"/>
            <a:r>
              <a:rPr lang="zh-CN" altLang="en-US" dirty="0"/>
              <a:t>Fifth level</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29A2B03-5DE2-4641-A64D-AE2674383A75}" type="datetimeFigureOut">
              <a:rPr lang="fr-SN" smtClean="0"/>
              <a:t>04/10/2025</a:t>
            </a:fld>
            <a:endParaRPr lang="fr-SN"/>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SN"/>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F7C189-4DB8-4CC7-A472-F9517B891E0F}" type="slidenum">
              <a:rPr lang="fr-SN" smtClean="0"/>
              <a:t>‹N°›</a:t>
            </a:fld>
            <a:endParaRPr lang="fr-SN"/>
          </a:p>
        </p:txBody>
      </p:sp>
    </p:spTree>
    <p:extLst>
      <p:ext uri="{BB962C8B-B14F-4D97-AF65-F5344CB8AC3E}">
        <p14:creationId xmlns:p14="http://schemas.microsoft.com/office/powerpoint/2010/main" val="1882421896"/>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theiia.org/en/chapters/international/senegal/" TargetMode="Externa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hyperlink" Target="https://www.linkedin.com/company/iia-s%C3%A9n%C3%A9gal/" TargetMode="External"/><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1.png"/><Relationship Id="rId7" Type="http://schemas.openxmlformats.org/officeDocument/2006/relationships/diagramColors" Target="../diagrams/colors1.xml"/><Relationship Id="rId2" Type="http://schemas.openxmlformats.org/officeDocument/2006/relationships/slideLayout" Target="../slideLayouts/slideLayout2.xml"/><Relationship Id="rId1" Type="http://schemas.openxmlformats.org/officeDocument/2006/relationships/themeOverride" Target="../theme/themeOverride1.xml"/><Relationship Id="rId6" Type="http://schemas.openxmlformats.org/officeDocument/2006/relationships/diagramQuickStyle" Target="../diagrams/quickStyle1.xml"/><Relationship Id="rId5" Type="http://schemas.openxmlformats.org/officeDocument/2006/relationships/diagramLayout" Target="../diagrams/layout1.xml"/><Relationship Id="rId10" Type="http://schemas.openxmlformats.org/officeDocument/2006/relationships/image" Target="../media/image3.png"/><Relationship Id="rId4" Type="http://schemas.openxmlformats.org/officeDocument/2006/relationships/diagramData" Target="../diagrams/data1.xml"/><Relationship Id="rId9"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5E1BB4-E116-4CA4-BFB6-B3253AF9838B}"/>
              </a:ext>
            </a:extLst>
          </p:cNvPr>
          <p:cNvSpPr>
            <a:spLocks noGrp="1"/>
          </p:cNvSpPr>
          <p:nvPr>
            <p:ph type="ctrTitle"/>
          </p:nvPr>
        </p:nvSpPr>
        <p:spPr>
          <a:xfrm>
            <a:off x="1524000" y="921462"/>
            <a:ext cx="9144000" cy="2090095"/>
          </a:xfrm>
        </p:spPr>
        <p:txBody>
          <a:bodyPr>
            <a:normAutofit/>
          </a:bodyPr>
          <a:lstStyle/>
          <a:p>
            <a:pPr algn="ctr"/>
            <a:r>
              <a:rPr lang="fr-FR" sz="4800" dirty="0">
                <a:latin typeface="+mn-lt"/>
              </a:rPr>
              <a:t>ASSOCIATION DES AUDITEURS ET CONTROLEURS INTERNES DU SENEGAL</a:t>
            </a:r>
            <a:endParaRPr lang="fr-SN" sz="4800" dirty="0">
              <a:latin typeface="+mn-lt"/>
            </a:endParaRPr>
          </a:p>
        </p:txBody>
      </p:sp>
      <p:sp>
        <p:nvSpPr>
          <p:cNvPr id="3" name="Sous-titre 2">
            <a:extLst>
              <a:ext uri="{FF2B5EF4-FFF2-40B4-BE49-F238E27FC236}">
                <a16:creationId xmlns:a16="http://schemas.microsoft.com/office/drawing/2014/main" id="{F763702B-BEED-456C-A457-A821D5E1D458}"/>
              </a:ext>
            </a:extLst>
          </p:cNvPr>
          <p:cNvSpPr>
            <a:spLocks noGrp="1"/>
          </p:cNvSpPr>
          <p:nvPr>
            <p:ph type="subTitle" idx="1"/>
          </p:nvPr>
        </p:nvSpPr>
        <p:spPr>
          <a:xfrm>
            <a:off x="1524000" y="3250096"/>
            <a:ext cx="9144000" cy="1461052"/>
          </a:xfrm>
        </p:spPr>
        <p:txBody>
          <a:bodyPr/>
          <a:lstStyle/>
          <a:p>
            <a:pPr algn="ctr"/>
            <a:r>
              <a:rPr lang="fr-FR" sz="2800" dirty="0"/>
              <a:t>Webinaire sur les techniques d’échantillonnage en audit interne</a:t>
            </a:r>
            <a:r>
              <a:rPr lang="fr-FR" dirty="0"/>
              <a:t> </a:t>
            </a:r>
          </a:p>
          <a:p>
            <a:pPr algn="ctr"/>
            <a:r>
              <a:rPr lang="fr-FR" sz="2000" dirty="0"/>
              <a:t>Dakar, le 25 juillet 2025</a:t>
            </a:r>
          </a:p>
          <a:p>
            <a:endParaRPr lang="fr-FR" dirty="0"/>
          </a:p>
          <a:p>
            <a:endParaRPr lang="fr-FR" dirty="0"/>
          </a:p>
          <a:p>
            <a:endParaRPr lang="fr-FR" dirty="0"/>
          </a:p>
          <a:p>
            <a:endParaRPr lang="fr-SN" dirty="0"/>
          </a:p>
        </p:txBody>
      </p:sp>
      <p:pic>
        <p:nvPicPr>
          <p:cNvPr id="6" name="Image 5">
            <a:extLst>
              <a:ext uri="{FF2B5EF4-FFF2-40B4-BE49-F238E27FC236}">
                <a16:creationId xmlns:a16="http://schemas.microsoft.com/office/drawing/2014/main" id="{600B57DF-4792-4FA9-BF77-CFE8C0F59E50}"/>
              </a:ext>
            </a:extLst>
          </p:cNvPr>
          <p:cNvPicPr>
            <a:picLocks noChangeAspect="1"/>
          </p:cNvPicPr>
          <p:nvPr/>
        </p:nvPicPr>
        <p:blipFill>
          <a:blip r:embed="rId2"/>
          <a:stretch>
            <a:fillRect/>
          </a:stretch>
        </p:blipFill>
        <p:spPr>
          <a:xfrm>
            <a:off x="1237560" y="4815279"/>
            <a:ext cx="4202884" cy="1870745"/>
          </a:xfrm>
          <a:prstGeom prst="rect">
            <a:avLst/>
          </a:prstGeom>
        </p:spPr>
      </p:pic>
      <p:pic>
        <p:nvPicPr>
          <p:cNvPr id="8" name="Image 7">
            <a:extLst>
              <a:ext uri="{FF2B5EF4-FFF2-40B4-BE49-F238E27FC236}">
                <a16:creationId xmlns:a16="http://schemas.microsoft.com/office/drawing/2014/main" id="{3467E9A6-C912-4DEE-BF68-078C4185AB8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8701" y="4711148"/>
            <a:ext cx="3103927" cy="1729409"/>
          </a:xfrm>
          <a:prstGeom prst="rect">
            <a:avLst/>
          </a:prstGeom>
        </p:spPr>
      </p:pic>
    </p:spTree>
    <p:extLst>
      <p:ext uri="{BB962C8B-B14F-4D97-AF65-F5344CB8AC3E}">
        <p14:creationId xmlns:p14="http://schemas.microsoft.com/office/powerpoint/2010/main" val="735505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A9510F-749E-8C15-FA4E-BB612CC2A3F6}"/>
              </a:ext>
            </a:extLst>
          </p:cNvPr>
          <p:cNvSpPr>
            <a:spLocks noGrp="1"/>
          </p:cNvSpPr>
          <p:nvPr>
            <p:ph type="title"/>
          </p:nvPr>
        </p:nvSpPr>
        <p:spPr>
          <a:xfrm>
            <a:off x="1056861" y="2100814"/>
            <a:ext cx="10515600" cy="509518"/>
          </a:xfrm>
          <a:noFill/>
          <a:ln w="9525">
            <a:noFill/>
          </a:ln>
        </p:spPr>
        <p:txBody>
          <a:bodyPr anchor="ctr">
            <a:normAutofit/>
          </a:bodyPr>
          <a:lstStyle/>
          <a:p>
            <a:pPr algn="ctr"/>
            <a:r>
              <a:rPr lang="fr-FR" sz="2800" b="1" u="sng" dirty="0">
                <a:latin typeface="+mn-lt"/>
              </a:rPr>
              <a:t>POINTS À ABORDER</a:t>
            </a:r>
            <a:endParaRPr lang="fr-SN" sz="2800" b="1" u="sng" dirty="0">
              <a:latin typeface="+mn-lt"/>
            </a:endParaRPr>
          </a:p>
        </p:txBody>
      </p:sp>
      <p:sp>
        <p:nvSpPr>
          <p:cNvPr id="3" name="Espace réservé du contenu 2">
            <a:extLst>
              <a:ext uri="{FF2B5EF4-FFF2-40B4-BE49-F238E27FC236}">
                <a16:creationId xmlns:a16="http://schemas.microsoft.com/office/drawing/2014/main" id="{3822BC6F-CF78-EEC2-C8E6-15721AF53BE5}"/>
              </a:ext>
            </a:extLst>
          </p:cNvPr>
          <p:cNvSpPr>
            <a:spLocks noGrp="1"/>
          </p:cNvSpPr>
          <p:nvPr>
            <p:ph idx="1"/>
          </p:nvPr>
        </p:nvSpPr>
        <p:spPr>
          <a:xfrm>
            <a:off x="2965174" y="3280696"/>
            <a:ext cx="7620000" cy="2100332"/>
          </a:xfrm>
        </p:spPr>
        <p:txBody>
          <a:bodyPr/>
          <a:lstStyle/>
          <a:p>
            <a:pPr marL="514350" indent="-514350">
              <a:buFont typeface="+mj-lt"/>
              <a:buAutoNum type="romanUcPeriod"/>
            </a:pPr>
            <a:r>
              <a:rPr lang="fr-FR" sz="2000" dirty="0">
                <a:latin typeface="+mj-lt"/>
              </a:rPr>
              <a:t>Présentation de l’ISACI – IIA Sénégal</a:t>
            </a:r>
          </a:p>
          <a:p>
            <a:pPr marL="514350" indent="-514350">
              <a:buFont typeface="+mj-lt"/>
              <a:buAutoNum type="romanUcPeriod"/>
            </a:pPr>
            <a:r>
              <a:rPr lang="fr-FR" sz="2000" dirty="0">
                <a:latin typeface="+mj-lt"/>
              </a:rPr>
              <a:t>Adhésion</a:t>
            </a:r>
          </a:p>
          <a:p>
            <a:pPr marL="514350" indent="-514350">
              <a:buFont typeface="+mj-lt"/>
              <a:buAutoNum type="romanUcPeriod"/>
            </a:pPr>
            <a:r>
              <a:rPr lang="fr-FR" sz="2000" dirty="0">
                <a:latin typeface="+mj-lt"/>
              </a:rPr>
              <a:t>Mobilisation et engagement</a:t>
            </a:r>
          </a:p>
          <a:p>
            <a:pPr marL="514350" indent="-514350">
              <a:buFont typeface="+mj-lt"/>
              <a:buAutoNum type="romanUcPeriod"/>
            </a:pPr>
            <a:r>
              <a:rPr lang="fr-FR" sz="2000" dirty="0">
                <a:latin typeface="+mj-lt"/>
              </a:rPr>
              <a:t>Formations et certifications planifier sur S2-2025</a:t>
            </a:r>
          </a:p>
          <a:p>
            <a:pPr marL="514350" indent="-514350">
              <a:buFont typeface="+mj-lt"/>
              <a:buAutoNum type="romanUcPeriod"/>
            </a:pPr>
            <a:r>
              <a:rPr lang="fr-FR" sz="2000" dirty="0">
                <a:latin typeface="+mj-lt"/>
              </a:rPr>
              <a:t>Webinaire sur les techniques d’échantillonnage en audit interne</a:t>
            </a:r>
            <a:endParaRPr lang="fr-SN" sz="2000" dirty="0">
              <a:latin typeface="+mj-lt"/>
            </a:endParaRPr>
          </a:p>
        </p:txBody>
      </p:sp>
      <p:pic>
        <p:nvPicPr>
          <p:cNvPr id="4" name="Image 3">
            <a:extLst>
              <a:ext uri="{FF2B5EF4-FFF2-40B4-BE49-F238E27FC236}">
                <a16:creationId xmlns:a16="http://schemas.microsoft.com/office/drawing/2014/main" id="{621C3D17-B218-D9E8-251E-5653886C2F42}"/>
              </a:ext>
            </a:extLst>
          </p:cNvPr>
          <p:cNvPicPr>
            <a:picLocks noChangeAspect="1"/>
          </p:cNvPicPr>
          <p:nvPr/>
        </p:nvPicPr>
        <p:blipFill>
          <a:blip r:embed="rId2"/>
          <a:stretch>
            <a:fillRect/>
          </a:stretch>
        </p:blipFill>
        <p:spPr>
          <a:xfrm>
            <a:off x="551760" y="413027"/>
            <a:ext cx="3584419" cy="1595460"/>
          </a:xfrm>
          <a:prstGeom prst="rect">
            <a:avLst/>
          </a:prstGeom>
        </p:spPr>
      </p:pic>
      <p:pic>
        <p:nvPicPr>
          <p:cNvPr id="5" name="Image 4">
            <a:extLst>
              <a:ext uri="{FF2B5EF4-FFF2-40B4-BE49-F238E27FC236}">
                <a16:creationId xmlns:a16="http://schemas.microsoft.com/office/drawing/2014/main" id="{EF9782CB-DB90-D93A-D8A6-FE6E8CB29E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4183" y="355186"/>
            <a:ext cx="2686028" cy="1364283"/>
          </a:xfrm>
          <a:prstGeom prst="rect">
            <a:avLst/>
          </a:prstGeom>
        </p:spPr>
      </p:pic>
    </p:spTree>
    <p:extLst>
      <p:ext uri="{BB962C8B-B14F-4D97-AF65-F5344CB8AC3E}">
        <p14:creationId xmlns:p14="http://schemas.microsoft.com/office/powerpoint/2010/main" val="3436729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26BFC8-D1F9-4230-958D-84212CB57221}"/>
              </a:ext>
            </a:extLst>
          </p:cNvPr>
          <p:cNvSpPr>
            <a:spLocks noGrp="1"/>
          </p:cNvSpPr>
          <p:nvPr>
            <p:ph type="title"/>
          </p:nvPr>
        </p:nvSpPr>
        <p:spPr>
          <a:xfrm>
            <a:off x="1544788" y="1617665"/>
            <a:ext cx="9261447" cy="667633"/>
          </a:xfrm>
        </p:spPr>
        <p:txBody>
          <a:bodyPr>
            <a:normAutofit/>
          </a:bodyPr>
          <a:lstStyle/>
          <a:p>
            <a:pPr algn="ctr"/>
            <a:r>
              <a:rPr lang="fr-FR" sz="2800" b="1" u="sng" dirty="0">
                <a:latin typeface="+mn-lt"/>
              </a:rPr>
              <a:t>HISTORIQUE DE L’ASSOCIATION</a:t>
            </a:r>
            <a:endParaRPr lang="fr-SN" sz="2800" b="1" u="sng" dirty="0">
              <a:latin typeface="+mn-lt"/>
            </a:endParaRPr>
          </a:p>
        </p:txBody>
      </p:sp>
      <p:sp>
        <p:nvSpPr>
          <p:cNvPr id="3" name="Espace réservé du contenu 2">
            <a:extLst>
              <a:ext uri="{FF2B5EF4-FFF2-40B4-BE49-F238E27FC236}">
                <a16:creationId xmlns:a16="http://schemas.microsoft.com/office/drawing/2014/main" id="{F49911DA-C9BD-4E1B-988C-587C4528D54A}"/>
              </a:ext>
            </a:extLst>
          </p:cNvPr>
          <p:cNvSpPr>
            <a:spLocks noGrp="1"/>
          </p:cNvSpPr>
          <p:nvPr>
            <p:ph idx="1"/>
          </p:nvPr>
        </p:nvSpPr>
        <p:spPr>
          <a:xfrm>
            <a:off x="822105" y="2285298"/>
            <a:ext cx="10547788" cy="4090545"/>
          </a:xfrm>
        </p:spPr>
        <p:txBody>
          <a:bodyPr>
            <a:normAutofit/>
          </a:bodyPr>
          <a:lstStyle/>
          <a:p>
            <a:pPr marL="457200" indent="-457200" algn="just">
              <a:lnSpc>
                <a:spcPct val="100000"/>
              </a:lnSpc>
              <a:buFont typeface="+mj-lt"/>
              <a:buAutoNum type="arabicPeriod"/>
            </a:pPr>
            <a:r>
              <a:rPr lang="fr-FR" sz="2000" dirty="0">
                <a:latin typeface="+mj-lt"/>
              </a:rPr>
              <a:t>L'ISACI – Institut Sénégalais d’Audit Interne – a été créé en mai 1993, ce qui en fait l’un des premiers instituts d’audit interne en Afrique de l’Ouest. L’ISACI a établi avec IIA Global un accord de partenariat appelé Master Relationship Agreement (MRA), officiellement désigné sous le nom d’IIA Sénégal.</a:t>
            </a:r>
          </a:p>
          <a:p>
            <a:pPr marL="457200" indent="-457200" algn="just">
              <a:lnSpc>
                <a:spcPct val="100000"/>
              </a:lnSpc>
              <a:buFont typeface="+mj-lt"/>
              <a:buAutoNum type="arabicPeriod"/>
            </a:pPr>
            <a:r>
              <a:rPr lang="fr-FR" sz="2000" dirty="0">
                <a:latin typeface="+mj-lt"/>
              </a:rPr>
              <a:t>Le 15 avril 2016, IIA Global a mis fin à cet accord en exerçant la clause de résiliation, en raison de non-conformité de la part d’IIA Sénégal. En 2018, les auditeurs internes du Sénégal ont repris contact avec IIA Global dans le but de rétablir l’affiliation d’ISACI et de créer officiellement IIA Sénégal.</a:t>
            </a:r>
          </a:p>
          <a:p>
            <a:pPr marL="457200" indent="-457200" algn="just">
              <a:lnSpc>
                <a:spcPct val="100000"/>
              </a:lnSpc>
              <a:buFont typeface="+mj-lt"/>
              <a:buAutoNum type="arabicPeriod"/>
            </a:pPr>
            <a:r>
              <a:rPr lang="fr-FR" sz="2000" dirty="0">
                <a:latin typeface="+mj-lt"/>
              </a:rPr>
              <a:t>En 2020, un comité de formation composé d’auditeurs internes de grandes entreprises sénégalaises a été mis en place. Depuis cette date, le processus progresse lentement. Cependant, le 8 septembre 2022, le chapitre sénégalais de l’IIA a été officiellement approuvé.</a:t>
            </a:r>
          </a:p>
        </p:txBody>
      </p:sp>
      <p:pic>
        <p:nvPicPr>
          <p:cNvPr id="4" name="Image 3">
            <a:extLst>
              <a:ext uri="{FF2B5EF4-FFF2-40B4-BE49-F238E27FC236}">
                <a16:creationId xmlns:a16="http://schemas.microsoft.com/office/drawing/2014/main" id="{EA44A783-C42C-B1DB-B196-AA1E3D255CA8}"/>
              </a:ext>
            </a:extLst>
          </p:cNvPr>
          <p:cNvPicPr>
            <a:picLocks noChangeAspect="1"/>
          </p:cNvPicPr>
          <p:nvPr/>
        </p:nvPicPr>
        <p:blipFill>
          <a:blip r:embed="rId2"/>
          <a:stretch>
            <a:fillRect/>
          </a:stretch>
        </p:blipFill>
        <p:spPr>
          <a:xfrm>
            <a:off x="878867" y="296989"/>
            <a:ext cx="2967079" cy="1320676"/>
          </a:xfrm>
          <a:prstGeom prst="rect">
            <a:avLst/>
          </a:prstGeom>
        </p:spPr>
      </p:pic>
      <p:pic>
        <p:nvPicPr>
          <p:cNvPr id="5" name="Image 4">
            <a:extLst>
              <a:ext uri="{FF2B5EF4-FFF2-40B4-BE49-F238E27FC236}">
                <a16:creationId xmlns:a16="http://schemas.microsoft.com/office/drawing/2014/main" id="{2CD2E710-D70E-75C9-EAA4-1F3825DFC0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718954" y="296989"/>
            <a:ext cx="2686028" cy="1364283"/>
          </a:xfrm>
          <a:prstGeom prst="rect">
            <a:avLst/>
          </a:prstGeom>
        </p:spPr>
      </p:pic>
    </p:spTree>
    <p:extLst>
      <p:ext uri="{BB962C8B-B14F-4D97-AF65-F5344CB8AC3E}">
        <p14:creationId xmlns:p14="http://schemas.microsoft.com/office/powerpoint/2010/main" val="413644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8AB63BE-4673-4783-B759-52EF0DBF877D}"/>
              </a:ext>
            </a:extLst>
          </p:cNvPr>
          <p:cNvSpPr>
            <a:spLocks noGrp="1"/>
          </p:cNvSpPr>
          <p:nvPr>
            <p:ph type="title"/>
          </p:nvPr>
        </p:nvSpPr>
        <p:spPr>
          <a:xfrm>
            <a:off x="838199" y="1050923"/>
            <a:ext cx="10515600" cy="648666"/>
          </a:xfrm>
          <a:noFill/>
          <a:ln w="9525">
            <a:noFill/>
          </a:ln>
        </p:spPr>
        <p:txBody>
          <a:bodyPr anchor="ctr">
            <a:normAutofit/>
          </a:bodyPr>
          <a:lstStyle/>
          <a:p>
            <a:pPr algn="ctr"/>
            <a:r>
              <a:rPr lang="fr-FR" sz="2800" b="1" u="sng" dirty="0">
                <a:latin typeface="+mn-lt"/>
              </a:rPr>
              <a:t>ADHESION A ISACI –IAA SENEGAL</a:t>
            </a:r>
            <a:endParaRPr lang="fr-SN" sz="2800" b="1" u="sng" dirty="0">
              <a:latin typeface="+mn-lt"/>
            </a:endParaRPr>
          </a:p>
        </p:txBody>
      </p:sp>
      <p:sp>
        <p:nvSpPr>
          <p:cNvPr id="3" name="Espace réservé du contenu 2">
            <a:extLst>
              <a:ext uri="{FF2B5EF4-FFF2-40B4-BE49-F238E27FC236}">
                <a16:creationId xmlns:a16="http://schemas.microsoft.com/office/drawing/2014/main" id="{EEF2E75C-3DA5-4B9C-9741-2F5C44CD74A4}"/>
              </a:ext>
            </a:extLst>
          </p:cNvPr>
          <p:cNvSpPr>
            <a:spLocks noGrp="1"/>
          </p:cNvSpPr>
          <p:nvPr>
            <p:ph idx="1"/>
          </p:nvPr>
        </p:nvSpPr>
        <p:spPr>
          <a:xfrm>
            <a:off x="995109" y="1699589"/>
            <a:ext cx="10201781" cy="4893711"/>
          </a:xfrm>
          <a:noFill/>
          <a:ln w="9525">
            <a:noFill/>
          </a:ln>
        </p:spPr>
        <p:txBody>
          <a:bodyPr>
            <a:noAutofit/>
          </a:bodyPr>
          <a:lstStyle/>
          <a:p>
            <a:pPr marL="457200" indent="-457200" algn="just">
              <a:lnSpc>
                <a:spcPct val="100000"/>
              </a:lnSpc>
              <a:buFont typeface="+mj-lt"/>
              <a:buAutoNum type="arabicPeriod"/>
            </a:pPr>
            <a:r>
              <a:rPr lang="fr-FR" sz="1900" b="1" dirty="0">
                <a:latin typeface="+mj-lt"/>
              </a:rPr>
              <a:t>Adhésion IIA SÉNÉGAL: Vous aurez accès au site avec des supports gratuits, des webinars et formations à des tarifs préférentiels, etc.</a:t>
            </a:r>
          </a:p>
          <a:p>
            <a:pPr lvl="1" algn="just">
              <a:lnSpc>
                <a:spcPct val="100000"/>
              </a:lnSpc>
            </a:pPr>
            <a:r>
              <a:rPr lang="fr-FR" sz="1900" dirty="0">
                <a:latin typeface="+mj-lt"/>
              </a:rPr>
              <a:t>L'adhésion à l'IIA vous fournit les outils et les conseils nécessaires pour réussir et prospérer dans votre carrière. Les packages sur mesure offrent un accès inégalé à des contenus et outils basés sur des solutions et orientés vers l'action. </a:t>
            </a:r>
          </a:p>
          <a:p>
            <a:pPr lvl="1" algn="just">
              <a:lnSpc>
                <a:spcPct val="100000"/>
              </a:lnSpc>
            </a:pPr>
            <a:r>
              <a:rPr lang="fr-FR" sz="1900" dirty="0">
                <a:latin typeface="+mj-lt"/>
              </a:rPr>
              <a:t>Économisez sur les opportunités de formation en personne, en ligne et à la demande, ainsi que sur le titre </a:t>
            </a:r>
            <a:r>
              <a:rPr lang="fr-FR" sz="1900" dirty="0" err="1">
                <a:latin typeface="+mj-lt"/>
              </a:rPr>
              <a:t>Certified</a:t>
            </a:r>
            <a:r>
              <a:rPr lang="fr-FR" sz="1900" dirty="0">
                <a:latin typeface="+mj-lt"/>
              </a:rPr>
              <a:t> </a:t>
            </a:r>
            <a:r>
              <a:rPr lang="fr-FR" sz="1900" dirty="0" err="1">
                <a:latin typeface="+mj-lt"/>
              </a:rPr>
              <a:t>Internal</a:t>
            </a:r>
            <a:r>
              <a:rPr lang="fr-FR" sz="1900" dirty="0">
                <a:latin typeface="+mj-lt"/>
              </a:rPr>
              <a:t> Auditor (CIA). </a:t>
            </a:r>
          </a:p>
          <a:p>
            <a:pPr lvl="1" algn="just">
              <a:lnSpc>
                <a:spcPct val="100000"/>
              </a:lnSpc>
            </a:pPr>
            <a:r>
              <a:rPr lang="fr-FR" sz="1900" dirty="0">
                <a:latin typeface="+mj-lt"/>
              </a:rPr>
              <a:t>Profitez des rabais réservés aux membres sur les produits, les publications et les rapports CPE. </a:t>
            </a:r>
          </a:p>
          <a:p>
            <a:pPr lvl="1" algn="just">
              <a:lnSpc>
                <a:spcPct val="100000"/>
              </a:lnSpc>
            </a:pPr>
            <a:r>
              <a:rPr lang="fr-FR" sz="1900" dirty="0">
                <a:latin typeface="+mj-lt"/>
              </a:rPr>
              <a:t>Des ressources et des relations inestimables créent une approche personnalisée du développement professionnel.</a:t>
            </a:r>
          </a:p>
          <a:p>
            <a:pPr marL="457200" indent="-457200" algn="just">
              <a:lnSpc>
                <a:spcPct val="100000"/>
              </a:lnSpc>
              <a:buFont typeface="+mj-lt"/>
              <a:buAutoNum type="arabicPeriod"/>
            </a:pPr>
            <a:r>
              <a:rPr lang="fr-FR" sz="1900" b="1" dirty="0">
                <a:latin typeface="+mj-lt"/>
              </a:rPr>
              <a:t>Modalités d’adhésion:</a:t>
            </a:r>
          </a:p>
          <a:p>
            <a:pPr lvl="1"/>
            <a:r>
              <a:rPr lang="fr-FR" sz="1900" dirty="0">
                <a:latin typeface="+mj-lt"/>
              </a:rPr>
              <a:t>Le paiement des droits d’adhésion : </a:t>
            </a:r>
            <a:r>
              <a:rPr lang="fr-FR" sz="1900" b="1" dirty="0">
                <a:latin typeface="+mj-lt"/>
              </a:rPr>
              <a:t>60$ payable directement </a:t>
            </a:r>
            <a:r>
              <a:rPr lang="fr-FR" sz="1900" dirty="0">
                <a:latin typeface="+mj-lt"/>
              </a:rPr>
              <a:t>par carte bancaire sur le site de IIA SENEGAL:   (</a:t>
            </a:r>
            <a:r>
              <a:rPr lang="fr-FR" sz="1900" dirty="0">
                <a:latin typeface="+mj-lt"/>
                <a:hlinkClick r:id="rId2"/>
              </a:rPr>
              <a:t>https://www.theiia.org/en/chapters/international/senegal/</a:t>
            </a:r>
            <a:r>
              <a:rPr lang="fr-FR" sz="1900" dirty="0">
                <a:latin typeface="+mj-lt"/>
              </a:rPr>
              <a:t>) </a:t>
            </a:r>
            <a:r>
              <a:rPr lang="fr-FR" sz="1900" b="1" dirty="0">
                <a:latin typeface="+mj-lt"/>
              </a:rPr>
              <a:t>et 30 000 XOF  payable par chèque </a:t>
            </a:r>
            <a:r>
              <a:rPr lang="fr-FR" sz="1900" dirty="0">
                <a:latin typeface="+mj-lt"/>
              </a:rPr>
              <a:t>, versement ou virement sur notre compte bancaire.</a:t>
            </a:r>
          </a:p>
          <a:p>
            <a:pPr lvl="1"/>
            <a:r>
              <a:rPr lang="fr-FR" sz="1900" dirty="0">
                <a:latin typeface="+mj-lt"/>
              </a:rPr>
              <a:t>Les frais d'adhésion sont renouvelables annuellement.</a:t>
            </a:r>
            <a:endParaRPr lang="fr-SN" sz="1900" dirty="0">
              <a:latin typeface="+mj-lt"/>
            </a:endParaRPr>
          </a:p>
        </p:txBody>
      </p:sp>
      <p:pic>
        <p:nvPicPr>
          <p:cNvPr id="4" name="Image 3">
            <a:extLst>
              <a:ext uri="{FF2B5EF4-FFF2-40B4-BE49-F238E27FC236}">
                <a16:creationId xmlns:a16="http://schemas.microsoft.com/office/drawing/2014/main" id="{96832DE0-D8C0-100B-E007-EB2706989487}"/>
              </a:ext>
            </a:extLst>
          </p:cNvPr>
          <p:cNvPicPr>
            <a:picLocks noChangeAspect="1"/>
          </p:cNvPicPr>
          <p:nvPr/>
        </p:nvPicPr>
        <p:blipFill>
          <a:blip r:embed="rId3"/>
          <a:stretch>
            <a:fillRect/>
          </a:stretch>
        </p:blipFill>
        <p:spPr>
          <a:xfrm>
            <a:off x="878868" y="296989"/>
            <a:ext cx="2261898" cy="1006793"/>
          </a:xfrm>
          <a:prstGeom prst="rect">
            <a:avLst/>
          </a:prstGeom>
        </p:spPr>
      </p:pic>
      <p:pic>
        <p:nvPicPr>
          <p:cNvPr id="5" name="Image 4">
            <a:extLst>
              <a:ext uri="{FF2B5EF4-FFF2-40B4-BE49-F238E27FC236}">
                <a16:creationId xmlns:a16="http://schemas.microsoft.com/office/drawing/2014/main" id="{3C948A06-2696-A243-DECA-A4D9CA1B7A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9246" y="263746"/>
            <a:ext cx="2047644" cy="1040036"/>
          </a:xfrm>
          <a:prstGeom prst="rect">
            <a:avLst/>
          </a:prstGeom>
        </p:spPr>
      </p:pic>
    </p:spTree>
    <p:extLst>
      <p:ext uri="{BB962C8B-B14F-4D97-AF65-F5344CB8AC3E}">
        <p14:creationId xmlns:p14="http://schemas.microsoft.com/office/powerpoint/2010/main" val="6575274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A723F280-C29D-469E-B92C-A0982DF4E72E}"/>
              </a:ext>
            </a:extLst>
          </p:cNvPr>
          <p:cNvSpPr>
            <a:spLocks noGrp="1"/>
          </p:cNvSpPr>
          <p:nvPr>
            <p:ph idx="1"/>
          </p:nvPr>
        </p:nvSpPr>
        <p:spPr>
          <a:xfrm>
            <a:off x="982455" y="1461013"/>
            <a:ext cx="9579849" cy="2348635"/>
          </a:xfrm>
          <a:noFill/>
          <a:ln w="9525">
            <a:noFill/>
          </a:ln>
        </p:spPr>
        <p:txBody>
          <a:bodyPr>
            <a:normAutofit lnSpcReduction="10000"/>
          </a:bodyPr>
          <a:lstStyle/>
          <a:p>
            <a:pPr marL="342900" indent="-342900" algn="just">
              <a:lnSpc>
                <a:spcPct val="100000"/>
              </a:lnSpc>
              <a:buFont typeface="+mj-lt"/>
              <a:buAutoNum type="arabicPeriod"/>
            </a:pPr>
            <a:r>
              <a:rPr lang="fr-FR" sz="1800" dirty="0">
                <a:latin typeface="+mj-lt"/>
              </a:rPr>
              <a:t>L’IIA Sénégal est la seule voix nationale de la profession d'auditeur interne au Sénégal. </a:t>
            </a:r>
          </a:p>
          <a:p>
            <a:pPr marL="342900" indent="-342900" algn="just">
              <a:lnSpc>
                <a:spcPct val="100000"/>
              </a:lnSpc>
              <a:buFont typeface="+mj-lt"/>
              <a:buAutoNum type="arabicPeriod"/>
            </a:pPr>
            <a:r>
              <a:rPr lang="fr-FR" sz="1800" dirty="0">
                <a:latin typeface="+mj-lt"/>
              </a:rPr>
              <a:t>Notre équipe a travaillé d'arrache-pied ces dernières années avec diligence pour remettre en place IIA Sénégal.</a:t>
            </a:r>
          </a:p>
          <a:p>
            <a:pPr marL="342900" indent="-342900" algn="just">
              <a:lnSpc>
                <a:spcPct val="100000"/>
              </a:lnSpc>
              <a:buFont typeface="+mj-lt"/>
              <a:buAutoNum type="arabicPeriod"/>
            </a:pPr>
            <a:r>
              <a:rPr lang="fr-FR" sz="1800" dirty="0">
                <a:latin typeface="+mj-lt"/>
              </a:rPr>
              <a:t>Ensemble, nous travaillerons pour que notre profession ait plus de visibilité au Sénégal. Notre objectif dans le moyen terme est de créer l'Ordre des Auditeurs Internes du Sénégal à travers de lequel notre métier brillera et augmentera de la valeur ajoutée aux organisations et sociétés.</a:t>
            </a:r>
          </a:p>
          <a:p>
            <a:pPr marL="342900" indent="-342900" algn="just">
              <a:lnSpc>
                <a:spcPct val="100000"/>
              </a:lnSpc>
              <a:buFont typeface="+mj-lt"/>
              <a:buAutoNum type="arabicPeriod"/>
            </a:pPr>
            <a:r>
              <a:rPr lang="fr-SN" sz="1800" dirty="0">
                <a:latin typeface="+mj-lt"/>
              </a:rPr>
              <a:t>Vos propositions sont les bienvenues</a:t>
            </a:r>
          </a:p>
        </p:txBody>
      </p:sp>
      <p:sp>
        <p:nvSpPr>
          <p:cNvPr id="4" name="ZoneTexte 3">
            <a:extLst>
              <a:ext uri="{FF2B5EF4-FFF2-40B4-BE49-F238E27FC236}">
                <a16:creationId xmlns:a16="http://schemas.microsoft.com/office/drawing/2014/main" id="{982038B9-D5A9-2025-50B7-BC82DE4A2084}"/>
              </a:ext>
            </a:extLst>
          </p:cNvPr>
          <p:cNvSpPr txBox="1"/>
          <p:nvPr/>
        </p:nvSpPr>
        <p:spPr>
          <a:xfrm>
            <a:off x="3220463" y="569964"/>
            <a:ext cx="5575851" cy="590931"/>
          </a:xfrm>
          <a:prstGeom prst="rect">
            <a:avLst/>
          </a:prstGeom>
          <a:noFill/>
          <a:ln w="9525">
            <a:noFill/>
          </a:ln>
        </p:spPr>
        <p:txBody>
          <a:bodyPr anchor="ctr">
            <a:normAutofit fontScale="92500"/>
          </a:bodyPr>
          <a:lstStyle>
            <a:lvl1pPr algn="ctr" eaLnBrk="1" hangingPunct="1">
              <a:lnSpc>
                <a:spcPct val="90000"/>
              </a:lnSpc>
              <a:defRPr sz="2800" b="1" u="sng">
                <a:latin typeface="+mn-lt"/>
                <a:ea typeface="+mj-ea"/>
                <a:cs typeface="+mj-cs"/>
              </a:defRPr>
            </a:lvl1pPr>
          </a:lstStyle>
          <a:p>
            <a:r>
              <a:rPr lang="fr-FR" sz="2400" dirty="0"/>
              <a:t>MOBILISATION ET ENGAGEMENT SOUHAITÉS</a:t>
            </a:r>
          </a:p>
        </p:txBody>
      </p:sp>
      <p:pic>
        <p:nvPicPr>
          <p:cNvPr id="5" name="Image 4">
            <a:extLst>
              <a:ext uri="{FF2B5EF4-FFF2-40B4-BE49-F238E27FC236}">
                <a16:creationId xmlns:a16="http://schemas.microsoft.com/office/drawing/2014/main" id="{3F829892-6DB8-10FE-A8BB-D5426987D2E7}"/>
              </a:ext>
            </a:extLst>
          </p:cNvPr>
          <p:cNvPicPr>
            <a:picLocks noChangeAspect="1"/>
          </p:cNvPicPr>
          <p:nvPr/>
        </p:nvPicPr>
        <p:blipFill>
          <a:blip r:embed="rId2"/>
          <a:stretch>
            <a:fillRect/>
          </a:stretch>
        </p:blipFill>
        <p:spPr>
          <a:xfrm>
            <a:off x="5691395" y="3366644"/>
            <a:ext cx="5518150" cy="3115310"/>
          </a:xfrm>
          <a:prstGeom prst="rect">
            <a:avLst/>
          </a:prstGeom>
          <a:ln>
            <a:solidFill>
              <a:schemeClr val="tx1"/>
            </a:solidFill>
          </a:ln>
        </p:spPr>
      </p:pic>
      <p:sp>
        <p:nvSpPr>
          <p:cNvPr id="7" name="Légende : flèche vers la droite 6">
            <a:extLst>
              <a:ext uri="{FF2B5EF4-FFF2-40B4-BE49-F238E27FC236}">
                <a16:creationId xmlns:a16="http://schemas.microsoft.com/office/drawing/2014/main" id="{F2F3A530-B552-9055-C482-95EEFA6E823F}"/>
              </a:ext>
            </a:extLst>
          </p:cNvPr>
          <p:cNvSpPr/>
          <p:nvPr/>
        </p:nvSpPr>
        <p:spPr>
          <a:xfrm>
            <a:off x="1500809" y="4577824"/>
            <a:ext cx="3558209" cy="692951"/>
          </a:xfrm>
          <a:prstGeom prst="rightArrowCallout">
            <a:avLst/>
          </a:prstGeom>
          <a:solidFill>
            <a:srgbClr val="C0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FR" b="1" dirty="0"/>
              <a:t>Aimer et suivre la page de l’IIA Sénégal</a:t>
            </a:r>
            <a:endParaRPr lang="fr-SN" b="1" dirty="0"/>
          </a:p>
        </p:txBody>
      </p:sp>
      <p:sp>
        <p:nvSpPr>
          <p:cNvPr id="9" name="ZoneTexte 8">
            <a:extLst>
              <a:ext uri="{FF2B5EF4-FFF2-40B4-BE49-F238E27FC236}">
                <a16:creationId xmlns:a16="http://schemas.microsoft.com/office/drawing/2014/main" id="{395F32B1-BEAC-314E-6396-7CDBF4A4A588}"/>
              </a:ext>
            </a:extLst>
          </p:cNvPr>
          <p:cNvSpPr txBox="1"/>
          <p:nvPr/>
        </p:nvSpPr>
        <p:spPr>
          <a:xfrm>
            <a:off x="785191" y="5715279"/>
            <a:ext cx="4989443" cy="307777"/>
          </a:xfrm>
          <a:prstGeom prst="rect">
            <a:avLst/>
          </a:prstGeom>
          <a:noFill/>
        </p:spPr>
        <p:txBody>
          <a:bodyPr wrap="square">
            <a:spAutoFit/>
          </a:bodyPr>
          <a:lstStyle/>
          <a:p>
            <a:r>
              <a:rPr lang="fr-FR" sz="1400" u="sng" dirty="0">
                <a:solidFill>
                  <a:srgbClr val="0563C1"/>
                </a:solidFill>
                <a:effectLst/>
                <a:latin typeface="Calibri" panose="020F0502020204030204" pitchFamily="34" charset="0"/>
                <a:ea typeface="Calibri" panose="020F0502020204030204" pitchFamily="34" charset="0"/>
                <a:cs typeface="Times New Roman" panose="02020603050405020304" pitchFamily="18" charset="0"/>
                <a:hlinkClick r:id="rId3"/>
              </a:rPr>
              <a:t>https://www.linkedin.com/company/iia-s%C3%A9n%C3%A9gal/</a:t>
            </a:r>
            <a:endParaRPr lang="fr-SN" sz="1400" dirty="0"/>
          </a:p>
        </p:txBody>
      </p:sp>
      <p:pic>
        <p:nvPicPr>
          <p:cNvPr id="10" name="Image 9">
            <a:extLst>
              <a:ext uri="{FF2B5EF4-FFF2-40B4-BE49-F238E27FC236}">
                <a16:creationId xmlns:a16="http://schemas.microsoft.com/office/drawing/2014/main" id="{ABB376D5-CFF3-6E51-1E3B-BF16B4B385B9}"/>
              </a:ext>
            </a:extLst>
          </p:cNvPr>
          <p:cNvPicPr>
            <a:picLocks noChangeAspect="1"/>
          </p:cNvPicPr>
          <p:nvPr/>
        </p:nvPicPr>
        <p:blipFill>
          <a:blip r:embed="rId4"/>
          <a:stretch>
            <a:fillRect/>
          </a:stretch>
        </p:blipFill>
        <p:spPr>
          <a:xfrm>
            <a:off x="878868" y="296989"/>
            <a:ext cx="2261898" cy="1006793"/>
          </a:xfrm>
          <a:prstGeom prst="rect">
            <a:avLst/>
          </a:prstGeom>
        </p:spPr>
      </p:pic>
      <p:pic>
        <p:nvPicPr>
          <p:cNvPr id="11" name="Image 10">
            <a:extLst>
              <a:ext uri="{FF2B5EF4-FFF2-40B4-BE49-F238E27FC236}">
                <a16:creationId xmlns:a16="http://schemas.microsoft.com/office/drawing/2014/main" id="{0359E907-2603-D4E9-969F-B941FA1B34A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796314" y="280367"/>
            <a:ext cx="2047644" cy="1040036"/>
          </a:xfrm>
          <a:prstGeom prst="rect">
            <a:avLst/>
          </a:prstGeom>
        </p:spPr>
      </p:pic>
    </p:spTree>
    <p:extLst>
      <p:ext uri="{BB962C8B-B14F-4D97-AF65-F5344CB8AC3E}">
        <p14:creationId xmlns:p14="http://schemas.microsoft.com/office/powerpoint/2010/main" val="9000661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0">
          <a:blip r:embed="rId3"/>
          <a:stretch>
            <a:fillRect/>
          </a:stretch>
        </a:blipFill>
        <a:effectLst/>
      </p:bgPr>
    </p:bg>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CCD9FA-121F-4320-899D-0805EB6BE8D1}"/>
              </a:ext>
            </a:extLst>
          </p:cNvPr>
          <p:cNvSpPr>
            <a:spLocks noGrp="1"/>
          </p:cNvSpPr>
          <p:nvPr>
            <p:ph type="title"/>
          </p:nvPr>
        </p:nvSpPr>
        <p:spPr>
          <a:xfrm>
            <a:off x="1798815" y="902923"/>
            <a:ext cx="8968531" cy="592132"/>
          </a:xfrm>
          <a:noFill/>
          <a:ln w="9525">
            <a:noFill/>
          </a:ln>
        </p:spPr>
        <p:txBody>
          <a:bodyPr anchor="ctr">
            <a:normAutofit/>
          </a:bodyPr>
          <a:lstStyle/>
          <a:p>
            <a:pPr algn="ctr"/>
            <a:r>
              <a:rPr lang="fr-FR" sz="2800" b="1" u="sng" dirty="0">
                <a:latin typeface="+mn-lt"/>
              </a:rPr>
              <a:t>OBJECTIFS ET MISSIONS</a:t>
            </a:r>
            <a:endParaRPr lang="fr-SN" sz="2800" b="1" u="sng" dirty="0">
              <a:latin typeface="+mn-lt"/>
            </a:endParaRPr>
          </a:p>
        </p:txBody>
      </p:sp>
      <p:graphicFrame>
        <p:nvGraphicFramePr>
          <p:cNvPr id="5" name="Espace réservé du contenu 4">
            <a:extLst>
              <a:ext uri="{FF2B5EF4-FFF2-40B4-BE49-F238E27FC236}">
                <a16:creationId xmlns:a16="http://schemas.microsoft.com/office/drawing/2014/main" id="{BE22D457-DFE1-9D3D-CA12-223ADBD5C2CF}"/>
              </a:ext>
            </a:extLst>
          </p:cNvPr>
          <p:cNvGraphicFramePr>
            <a:graphicFrameLocks noGrp="1"/>
          </p:cNvGraphicFramePr>
          <p:nvPr>
            <p:ph idx="1"/>
            <p:extLst>
              <p:ext uri="{D42A27DB-BD31-4B8C-83A1-F6EECF244321}">
                <p14:modId xmlns:p14="http://schemas.microsoft.com/office/powerpoint/2010/main" val="3793562787"/>
              </p:ext>
            </p:extLst>
          </p:nvPr>
        </p:nvGraphicFramePr>
        <p:xfrm>
          <a:off x="1564274" y="1679895"/>
          <a:ext cx="9437614" cy="490974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Image 5">
            <a:extLst>
              <a:ext uri="{FF2B5EF4-FFF2-40B4-BE49-F238E27FC236}">
                <a16:creationId xmlns:a16="http://schemas.microsoft.com/office/drawing/2014/main" id="{36B7B635-613A-FFC0-15E9-4FEACCAC8E47}"/>
              </a:ext>
            </a:extLst>
          </p:cNvPr>
          <p:cNvPicPr>
            <a:picLocks noChangeAspect="1"/>
          </p:cNvPicPr>
          <p:nvPr/>
        </p:nvPicPr>
        <p:blipFill>
          <a:blip r:embed="rId9"/>
          <a:stretch>
            <a:fillRect/>
          </a:stretch>
        </p:blipFill>
        <p:spPr>
          <a:xfrm>
            <a:off x="878868" y="488262"/>
            <a:ext cx="2261898" cy="1006793"/>
          </a:xfrm>
          <a:prstGeom prst="rect">
            <a:avLst/>
          </a:prstGeom>
        </p:spPr>
      </p:pic>
      <p:pic>
        <p:nvPicPr>
          <p:cNvPr id="7" name="Image 6">
            <a:extLst>
              <a:ext uri="{FF2B5EF4-FFF2-40B4-BE49-F238E27FC236}">
                <a16:creationId xmlns:a16="http://schemas.microsoft.com/office/drawing/2014/main" id="{CE99322F-2A26-14A4-1F68-31A2EA3EF763}"/>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9149246" y="455019"/>
            <a:ext cx="2047644" cy="1040036"/>
          </a:xfrm>
          <a:prstGeom prst="rect">
            <a:avLst/>
          </a:prstGeom>
        </p:spPr>
      </p:pic>
    </p:spTree>
    <p:extLst>
      <p:ext uri="{BB962C8B-B14F-4D97-AF65-F5344CB8AC3E}">
        <p14:creationId xmlns:p14="http://schemas.microsoft.com/office/powerpoint/2010/main" val="146715127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CDC7A5-B7F3-47CD-9318-C003F83B41D5}"/>
              </a:ext>
            </a:extLst>
          </p:cNvPr>
          <p:cNvSpPr>
            <a:spLocks noGrp="1"/>
          </p:cNvSpPr>
          <p:nvPr>
            <p:ph type="title"/>
          </p:nvPr>
        </p:nvSpPr>
        <p:spPr>
          <a:xfrm>
            <a:off x="838200" y="666916"/>
            <a:ext cx="10515600" cy="608910"/>
          </a:xfrm>
          <a:noFill/>
          <a:ln w="9525">
            <a:noFill/>
          </a:ln>
        </p:spPr>
        <p:txBody>
          <a:bodyPr anchor="ctr">
            <a:normAutofit/>
          </a:bodyPr>
          <a:lstStyle/>
          <a:p>
            <a:pPr algn="ctr"/>
            <a:r>
              <a:rPr lang="fr-FR" sz="2800" b="1" u="sng" dirty="0">
                <a:latin typeface="+mn-lt"/>
              </a:rPr>
              <a:t>FORMATIONS ET CERTIFICATIONS 2025</a:t>
            </a:r>
            <a:endParaRPr lang="fr-SN" sz="2800" b="1" u="sng" dirty="0">
              <a:latin typeface="+mn-lt"/>
            </a:endParaRPr>
          </a:p>
        </p:txBody>
      </p:sp>
      <p:graphicFrame>
        <p:nvGraphicFramePr>
          <p:cNvPr id="6" name="Tableau 5">
            <a:extLst>
              <a:ext uri="{FF2B5EF4-FFF2-40B4-BE49-F238E27FC236}">
                <a16:creationId xmlns:a16="http://schemas.microsoft.com/office/drawing/2014/main" id="{A068CE07-1378-B3E4-63E0-DC4CE0B32573}"/>
              </a:ext>
            </a:extLst>
          </p:cNvPr>
          <p:cNvGraphicFramePr>
            <a:graphicFrameLocks noGrp="1"/>
          </p:cNvGraphicFramePr>
          <p:nvPr>
            <p:extLst>
              <p:ext uri="{D42A27DB-BD31-4B8C-83A1-F6EECF244321}">
                <p14:modId xmlns:p14="http://schemas.microsoft.com/office/powerpoint/2010/main" val="2905572800"/>
              </p:ext>
            </p:extLst>
          </p:nvPr>
        </p:nvGraphicFramePr>
        <p:xfrm>
          <a:off x="1479274" y="2126973"/>
          <a:ext cx="9690652" cy="3558997"/>
        </p:xfrm>
        <a:graphic>
          <a:graphicData uri="http://schemas.openxmlformats.org/drawingml/2006/table">
            <a:tbl>
              <a:tblPr firstRow="1" firstCol="1"/>
              <a:tblGrid>
                <a:gridCol w="5539785">
                  <a:extLst>
                    <a:ext uri="{9D8B030D-6E8A-4147-A177-3AD203B41FA5}">
                      <a16:colId xmlns:a16="http://schemas.microsoft.com/office/drawing/2014/main" val="648658966"/>
                    </a:ext>
                  </a:extLst>
                </a:gridCol>
                <a:gridCol w="2433054">
                  <a:extLst>
                    <a:ext uri="{9D8B030D-6E8A-4147-A177-3AD203B41FA5}">
                      <a16:colId xmlns:a16="http://schemas.microsoft.com/office/drawing/2014/main" val="1373915278"/>
                    </a:ext>
                  </a:extLst>
                </a:gridCol>
                <a:gridCol w="1717813">
                  <a:extLst>
                    <a:ext uri="{9D8B030D-6E8A-4147-A177-3AD203B41FA5}">
                      <a16:colId xmlns:a16="http://schemas.microsoft.com/office/drawing/2014/main" val="1429080867"/>
                    </a:ext>
                  </a:extLst>
                </a:gridCol>
              </a:tblGrid>
              <a:tr h="298641">
                <a:tc>
                  <a:txBody>
                    <a:bodyPr/>
                    <a:lstStyle/>
                    <a:p>
                      <a:pPr>
                        <a:lnSpc>
                          <a:spcPct val="107000"/>
                        </a:lnSpc>
                        <a:spcAft>
                          <a:spcPts val="800"/>
                        </a:spcAft>
                        <a:buNone/>
                      </a:pPr>
                      <a:r>
                        <a:rPr lang="fr-FR" sz="1600" b="1" kern="100" dirty="0">
                          <a:solidFill>
                            <a:srgbClr val="FFFFFF"/>
                          </a:solidFill>
                          <a:effectLst/>
                          <a:latin typeface="+mn-lt"/>
                          <a:ea typeface="Calibri" panose="020F0502020204030204" pitchFamily="34" charset="0"/>
                          <a:cs typeface="Times New Roman" panose="02020603050405020304" pitchFamily="18" charset="0"/>
                        </a:rPr>
                        <a:t>Thème des Webinaires</a:t>
                      </a:r>
                      <a:endParaRPr lang="fr-SN" sz="1600" b="1" kern="100" dirty="0">
                        <a:effectLst/>
                        <a:latin typeface="+mn-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solidFill>
                      <a:srgbClr val="4472C4"/>
                    </a:solidFill>
                  </a:tcPr>
                </a:tc>
                <a:tc>
                  <a:txBody>
                    <a:bodyPr/>
                    <a:lstStyle/>
                    <a:p>
                      <a:pPr>
                        <a:lnSpc>
                          <a:spcPct val="107000"/>
                        </a:lnSpc>
                        <a:spcAft>
                          <a:spcPts val="800"/>
                        </a:spcAft>
                        <a:buNone/>
                      </a:pPr>
                      <a:r>
                        <a:rPr lang="fr-FR" sz="1600" b="1" kern="100" dirty="0">
                          <a:solidFill>
                            <a:srgbClr val="FFFFFF"/>
                          </a:solidFill>
                          <a:effectLst/>
                          <a:latin typeface="+mn-lt"/>
                          <a:ea typeface="Calibri" panose="020F0502020204030204" pitchFamily="34" charset="0"/>
                          <a:cs typeface="Times New Roman" panose="02020603050405020304" pitchFamily="18" charset="0"/>
                        </a:rPr>
                        <a:t>Date prévue</a:t>
                      </a:r>
                      <a:endParaRPr lang="fr-SN" sz="1600" b="1" kern="100" dirty="0">
                        <a:effectLst/>
                        <a:latin typeface="+mn-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solidFill>
                      <a:srgbClr val="4472C4"/>
                    </a:solidFill>
                  </a:tcPr>
                </a:tc>
                <a:tc>
                  <a:txBody>
                    <a:bodyPr/>
                    <a:lstStyle/>
                    <a:p>
                      <a:pPr>
                        <a:lnSpc>
                          <a:spcPct val="107000"/>
                        </a:lnSpc>
                        <a:spcAft>
                          <a:spcPts val="800"/>
                        </a:spcAft>
                        <a:buNone/>
                      </a:pPr>
                      <a:r>
                        <a:rPr lang="fr-FR" sz="1600" b="1" kern="100" dirty="0">
                          <a:solidFill>
                            <a:srgbClr val="FFFFFF"/>
                          </a:solidFill>
                          <a:effectLst/>
                          <a:latin typeface="+mn-lt"/>
                          <a:ea typeface="Calibri" panose="020F0502020204030204" pitchFamily="34" charset="0"/>
                          <a:cs typeface="Times New Roman" panose="02020603050405020304" pitchFamily="18" charset="0"/>
                        </a:rPr>
                        <a:t>Secteur concernés</a:t>
                      </a:r>
                      <a:endParaRPr lang="fr-SN" sz="1600" b="1" kern="100" dirty="0">
                        <a:effectLst/>
                        <a:latin typeface="+mn-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699682894"/>
                  </a:ext>
                </a:extLst>
              </a:tr>
              <a:tr h="611203">
                <a:tc>
                  <a:txBody>
                    <a:bodyPr/>
                    <a:lstStyle/>
                    <a:p>
                      <a:pPr>
                        <a:lnSpc>
                          <a:spcPct val="107000"/>
                        </a:lnSpc>
                        <a:spcAft>
                          <a:spcPts val="800"/>
                        </a:spcAft>
                        <a:buNone/>
                      </a:pPr>
                      <a:r>
                        <a:rPr lang="fr-SN" sz="1600" b="0" kern="100" dirty="0">
                          <a:effectLst/>
                          <a:latin typeface="+mj-lt"/>
                          <a:ea typeface="Calibri" panose="020F0502020204030204" pitchFamily="34" charset="0"/>
                          <a:cs typeface="Times New Roman" panose="02020603050405020304" pitchFamily="18" charset="0"/>
                        </a:rPr>
                        <a:t>Technique d'échantillonnage en audit interne</a:t>
                      </a: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nSpc>
                          <a:spcPct val="107000"/>
                        </a:lnSpc>
                        <a:spcAft>
                          <a:spcPts val="800"/>
                        </a:spcAft>
                        <a:buNone/>
                      </a:pPr>
                      <a:r>
                        <a:rPr lang="fr-SN" sz="1600" b="0" kern="100">
                          <a:effectLst/>
                          <a:latin typeface="+mj-lt"/>
                          <a:ea typeface="Calibri" panose="020F0502020204030204" pitchFamily="34" charset="0"/>
                          <a:cs typeface="Times New Roman" panose="02020603050405020304" pitchFamily="18" charset="0"/>
                        </a:rPr>
                        <a:t>Vendredi 25 juillet, 2025</a:t>
                      </a: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nSpc>
                          <a:spcPct val="107000"/>
                        </a:lnSpc>
                        <a:spcAft>
                          <a:spcPts val="800"/>
                        </a:spcAft>
                        <a:buNone/>
                      </a:pPr>
                      <a:r>
                        <a:rPr lang="fr-SN" sz="1600" b="0" kern="100">
                          <a:effectLst/>
                          <a:latin typeface="+mj-lt"/>
                          <a:ea typeface="Calibri" panose="020F0502020204030204" pitchFamily="34" charset="0"/>
                          <a:cs typeface="Times New Roman" panose="02020603050405020304" pitchFamily="18" charset="0"/>
                        </a:rPr>
                        <a:t>Tous les secteurs</a:t>
                      </a: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1921794441"/>
                  </a:ext>
                </a:extLst>
              </a:tr>
              <a:tr h="723259">
                <a:tc>
                  <a:txBody>
                    <a:bodyPr/>
                    <a:lstStyle/>
                    <a:p>
                      <a:pPr>
                        <a:lnSpc>
                          <a:spcPct val="107000"/>
                        </a:lnSpc>
                        <a:spcAft>
                          <a:spcPts val="800"/>
                        </a:spcAft>
                        <a:buNone/>
                      </a:pPr>
                      <a:r>
                        <a:rPr lang="fr-FR" sz="1600" b="0" kern="100" dirty="0">
                          <a:effectLst/>
                          <a:latin typeface="+mj-lt"/>
                          <a:ea typeface="Calibri" panose="020F0502020204030204" pitchFamily="34" charset="0"/>
                          <a:cs typeface="Times New Roman" panose="02020603050405020304" pitchFamily="18" charset="0"/>
                        </a:rPr>
                        <a:t>Cartographie des risques pour l’auditeur interne</a:t>
                      </a:r>
                      <a:endParaRPr lang="fr-SN" sz="1600" b="0" kern="100" dirty="0">
                        <a:effectLst/>
                        <a:latin typeface="+mj-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nSpc>
                          <a:spcPct val="107000"/>
                        </a:lnSpc>
                        <a:spcAft>
                          <a:spcPts val="800"/>
                        </a:spcAft>
                        <a:buNone/>
                      </a:pPr>
                      <a:r>
                        <a:rPr lang="fr-FR" sz="1600" b="0" kern="100" dirty="0">
                          <a:effectLst/>
                          <a:latin typeface="+mj-lt"/>
                          <a:ea typeface="Calibri" panose="020F0502020204030204" pitchFamily="34" charset="0"/>
                          <a:cs typeface="Times New Roman" panose="02020603050405020304" pitchFamily="18" charset="0"/>
                        </a:rPr>
                        <a:t>Samedi 04 octobre 2025</a:t>
                      </a:r>
                      <a:endParaRPr lang="fr-SN" sz="1600" b="0" kern="100" dirty="0">
                        <a:effectLst/>
                        <a:latin typeface="+mj-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nSpc>
                          <a:spcPct val="107000"/>
                        </a:lnSpc>
                        <a:spcAft>
                          <a:spcPts val="800"/>
                        </a:spcAft>
                        <a:buNone/>
                      </a:pPr>
                      <a:r>
                        <a:rPr lang="fr-FR" sz="1600" b="0" kern="100" dirty="0">
                          <a:effectLst/>
                          <a:latin typeface="+mj-lt"/>
                          <a:ea typeface="Calibri" panose="020F0502020204030204" pitchFamily="34" charset="0"/>
                          <a:cs typeface="Times New Roman" panose="02020603050405020304" pitchFamily="18" charset="0"/>
                        </a:rPr>
                        <a:t>Tous les secteurs</a:t>
                      </a:r>
                      <a:endParaRPr lang="fr-SN" sz="1600" b="0" kern="100" dirty="0">
                        <a:effectLst/>
                        <a:latin typeface="+mj-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120141784"/>
                  </a:ext>
                </a:extLst>
              </a:tr>
              <a:tr h="928074">
                <a:tc>
                  <a:txBody>
                    <a:bodyPr/>
                    <a:lstStyle/>
                    <a:p>
                      <a:pPr>
                        <a:lnSpc>
                          <a:spcPct val="107000"/>
                        </a:lnSpc>
                        <a:spcAft>
                          <a:spcPts val="800"/>
                        </a:spcAft>
                        <a:buNone/>
                      </a:pPr>
                      <a:r>
                        <a:rPr lang="fr-SN" sz="1600" b="0" kern="100" dirty="0">
                          <a:effectLst/>
                          <a:latin typeface="+mj-lt"/>
                          <a:ea typeface="Calibri" panose="020F0502020204030204" pitchFamily="34" charset="0"/>
                          <a:cs typeface="Times New Roman" panose="02020603050405020304" pitchFamily="18" charset="0"/>
                        </a:rPr>
                        <a:t>Audit et gouvernance dans les entreprises parapubliques : Décryptage de la loi d’orientation n° 2022-08 du 19 avril 2022 relative au secteur parapublic </a:t>
                      </a: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nSpc>
                          <a:spcPct val="107000"/>
                        </a:lnSpc>
                        <a:spcAft>
                          <a:spcPts val="800"/>
                        </a:spcAft>
                        <a:buNone/>
                      </a:pPr>
                      <a:r>
                        <a:rPr lang="fr-FR" sz="1600" b="0" kern="100" dirty="0">
                          <a:effectLst/>
                          <a:latin typeface="+mj-lt"/>
                          <a:ea typeface="Calibri" panose="020F0502020204030204" pitchFamily="34" charset="0"/>
                          <a:cs typeface="Times New Roman" panose="02020603050405020304" pitchFamily="18" charset="0"/>
                        </a:rPr>
                        <a:t>Novembre</a:t>
                      </a:r>
                      <a:endParaRPr lang="fr-SN" sz="1600" b="0" kern="100" dirty="0">
                        <a:effectLst/>
                        <a:latin typeface="+mj-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nSpc>
                          <a:spcPct val="107000"/>
                        </a:lnSpc>
                        <a:spcAft>
                          <a:spcPts val="800"/>
                        </a:spcAft>
                        <a:buNone/>
                      </a:pPr>
                      <a:r>
                        <a:rPr lang="fr-FR" sz="1600" b="0" kern="100" dirty="0">
                          <a:effectLst/>
                          <a:latin typeface="+mj-lt"/>
                          <a:ea typeface="Calibri" panose="020F0502020204030204" pitchFamily="34" charset="0"/>
                          <a:cs typeface="Times New Roman" panose="02020603050405020304" pitchFamily="18" charset="0"/>
                        </a:rPr>
                        <a:t>Secteur Parapublic</a:t>
                      </a:r>
                      <a:endParaRPr lang="fr-SN" sz="1600" b="0" kern="100" dirty="0">
                        <a:effectLst/>
                        <a:latin typeface="+mj-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472832729"/>
                  </a:ext>
                </a:extLst>
              </a:tr>
              <a:tr h="498910">
                <a:tc>
                  <a:txBody>
                    <a:bodyPr/>
                    <a:lstStyle/>
                    <a:p>
                      <a:pPr>
                        <a:lnSpc>
                          <a:spcPct val="107000"/>
                        </a:lnSpc>
                        <a:spcAft>
                          <a:spcPts val="800"/>
                        </a:spcAft>
                        <a:buNone/>
                      </a:pPr>
                      <a:r>
                        <a:rPr lang="fr-FR" sz="1600" b="0" kern="100" dirty="0">
                          <a:effectLst/>
                          <a:latin typeface="+mj-lt"/>
                          <a:ea typeface="Calibri" panose="020F0502020204030204" pitchFamily="34" charset="0"/>
                          <a:cs typeface="Times New Roman" panose="02020603050405020304" pitchFamily="18" charset="0"/>
                        </a:rPr>
                        <a:t>Présentation des nouveaux certificats de l’IIA</a:t>
                      </a:r>
                      <a:endParaRPr lang="fr-SN" sz="1600" b="0" kern="100" dirty="0">
                        <a:effectLst/>
                        <a:latin typeface="+mj-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nSpc>
                          <a:spcPct val="107000"/>
                        </a:lnSpc>
                        <a:spcAft>
                          <a:spcPts val="800"/>
                        </a:spcAft>
                        <a:buNone/>
                      </a:pPr>
                      <a:r>
                        <a:rPr lang="fr-FR" sz="1600" b="0" kern="100" dirty="0">
                          <a:effectLst/>
                          <a:latin typeface="+mj-lt"/>
                          <a:ea typeface="Calibri" panose="020F0502020204030204" pitchFamily="34" charset="0"/>
                          <a:cs typeface="Times New Roman" panose="02020603050405020304" pitchFamily="18" charset="0"/>
                        </a:rPr>
                        <a:t>Novembre </a:t>
                      </a:r>
                      <a:endParaRPr lang="fr-SN" sz="1600" b="0" kern="100" dirty="0">
                        <a:effectLst/>
                        <a:latin typeface="+mj-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fr-FR" sz="1600" b="0" kern="100" dirty="0">
                          <a:effectLst/>
                          <a:latin typeface="+mj-lt"/>
                          <a:ea typeface="Calibri" panose="020F0502020204030204" pitchFamily="34" charset="0"/>
                          <a:cs typeface="Times New Roman" panose="02020603050405020304" pitchFamily="18" charset="0"/>
                        </a:rPr>
                        <a:t> </a:t>
                      </a:r>
                      <a:r>
                        <a:rPr lang="fr-FR" sz="1600" b="0" kern="100" dirty="0">
                          <a:solidFill>
                            <a:schemeClr val="tx1"/>
                          </a:solidFill>
                          <a:effectLst/>
                          <a:latin typeface="+mn-lt"/>
                          <a:ea typeface="Calibri" panose="020F0502020204030204" pitchFamily="34" charset="0"/>
                          <a:cs typeface="Times New Roman" panose="02020603050405020304" pitchFamily="18" charset="0"/>
                        </a:rPr>
                        <a:t>Tous les secteurs</a:t>
                      </a:r>
                      <a:endParaRPr lang="fr-SN" sz="1600" b="0" kern="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1020864149"/>
                  </a:ext>
                </a:extLst>
              </a:tr>
              <a:tr h="498910">
                <a:tc>
                  <a:txBody>
                    <a:bodyPr/>
                    <a:lstStyle/>
                    <a:p>
                      <a:pPr>
                        <a:lnSpc>
                          <a:spcPct val="107000"/>
                        </a:lnSpc>
                        <a:spcAft>
                          <a:spcPts val="800"/>
                        </a:spcAft>
                        <a:buNone/>
                      </a:pPr>
                      <a:r>
                        <a:rPr lang="fr-FR" sz="1600" b="0" kern="100">
                          <a:effectLst/>
                          <a:latin typeface="+mj-lt"/>
                          <a:ea typeface="Calibri" panose="020F0502020204030204" pitchFamily="34" charset="0"/>
                          <a:cs typeface="Times New Roman" panose="02020603050405020304" pitchFamily="18" charset="0"/>
                        </a:rPr>
                        <a:t>Code de déontologie de l’IIA</a:t>
                      </a:r>
                      <a:endParaRPr lang="fr-SN" sz="1600" b="0" kern="100">
                        <a:effectLst/>
                        <a:latin typeface="+mj-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nSpc>
                          <a:spcPct val="107000"/>
                        </a:lnSpc>
                        <a:spcAft>
                          <a:spcPts val="800"/>
                        </a:spcAft>
                        <a:buNone/>
                      </a:pPr>
                      <a:r>
                        <a:rPr lang="fr-FR" sz="1600" b="0" kern="100" dirty="0" err="1">
                          <a:effectLst/>
                          <a:latin typeface="+mj-lt"/>
                          <a:ea typeface="Calibri" panose="020F0502020204030204" pitchFamily="34" charset="0"/>
                          <a:cs typeface="Times New Roman" panose="02020603050405020304" pitchFamily="18" charset="0"/>
                        </a:rPr>
                        <a:t>Decembre</a:t>
                      </a:r>
                      <a:r>
                        <a:rPr lang="fr-FR" sz="1600" b="0" kern="100" dirty="0">
                          <a:effectLst/>
                          <a:latin typeface="+mj-lt"/>
                          <a:ea typeface="Calibri" panose="020F0502020204030204" pitchFamily="34" charset="0"/>
                          <a:cs typeface="Times New Roman" panose="02020603050405020304" pitchFamily="18" charset="0"/>
                        </a:rPr>
                        <a:t> </a:t>
                      </a:r>
                      <a:endParaRPr lang="fr-SN" sz="1600" b="0" kern="100" dirty="0">
                        <a:effectLst/>
                        <a:latin typeface="+mj-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fr-FR" sz="1600" b="0" kern="100" dirty="0">
                          <a:effectLst/>
                          <a:latin typeface="+mj-lt"/>
                          <a:ea typeface="Calibri" panose="020F0502020204030204" pitchFamily="34" charset="0"/>
                          <a:cs typeface="Times New Roman" panose="02020603050405020304" pitchFamily="18" charset="0"/>
                        </a:rPr>
                        <a:t> </a:t>
                      </a:r>
                      <a:r>
                        <a:rPr lang="fr-FR" sz="1600" b="0" kern="100" dirty="0">
                          <a:solidFill>
                            <a:schemeClr val="tx1"/>
                          </a:solidFill>
                          <a:effectLst/>
                          <a:latin typeface="+mn-lt"/>
                          <a:ea typeface="Calibri" panose="020F0502020204030204" pitchFamily="34" charset="0"/>
                          <a:cs typeface="Times New Roman" panose="02020603050405020304" pitchFamily="18" charset="0"/>
                        </a:rPr>
                        <a:t>Tous les secteurs</a:t>
                      </a:r>
                      <a:endParaRPr lang="fr-SN" sz="1600" b="0" kern="100" dirty="0">
                        <a:solidFill>
                          <a:schemeClr val="tx1"/>
                        </a:solidFill>
                        <a:effectLst/>
                        <a:latin typeface="+mn-lt"/>
                        <a:ea typeface="Calibri" panose="020F0502020204030204" pitchFamily="34" charset="0"/>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90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298636215"/>
                  </a:ext>
                </a:extLst>
              </a:tr>
            </a:tbl>
          </a:graphicData>
        </a:graphic>
      </p:graphicFrame>
      <p:sp>
        <p:nvSpPr>
          <p:cNvPr id="8" name="ZoneTexte 7">
            <a:extLst>
              <a:ext uri="{FF2B5EF4-FFF2-40B4-BE49-F238E27FC236}">
                <a16:creationId xmlns:a16="http://schemas.microsoft.com/office/drawing/2014/main" id="{44620411-7E55-A771-DCA8-08A383B4A2BC}"/>
              </a:ext>
            </a:extLst>
          </p:cNvPr>
          <p:cNvSpPr txBox="1"/>
          <p:nvPr/>
        </p:nvSpPr>
        <p:spPr>
          <a:xfrm>
            <a:off x="1479274" y="1516733"/>
            <a:ext cx="6097656" cy="369332"/>
          </a:xfrm>
          <a:prstGeom prst="rect">
            <a:avLst/>
          </a:prstGeom>
          <a:noFill/>
        </p:spPr>
        <p:txBody>
          <a:bodyPr wrap="square">
            <a:spAutoFit/>
          </a:bodyPr>
          <a:lstStyle/>
          <a:p>
            <a:pPr marL="342900" indent="-342900">
              <a:buFont typeface="+mj-lt"/>
              <a:buAutoNum type="arabicPeriod"/>
            </a:pPr>
            <a:r>
              <a:rPr lang="fr-FR" sz="1800" b="1" u="sng" dirty="0">
                <a:latin typeface="+mn-lt"/>
              </a:rPr>
              <a:t>Webinaires gratuits</a:t>
            </a:r>
            <a:endParaRPr lang="fr-SN" dirty="0"/>
          </a:p>
        </p:txBody>
      </p:sp>
      <p:pic>
        <p:nvPicPr>
          <p:cNvPr id="9" name="Image 8">
            <a:extLst>
              <a:ext uri="{FF2B5EF4-FFF2-40B4-BE49-F238E27FC236}">
                <a16:creationId xmlns:a16="http://schemas.microsoft.com/office/drawing/2014/main" id="{B84D604E-2062-2B0C-17E8-7AA880E708E4}"/>
              </a:ext>
            </a:extLst>
          </p:cNvPr>
          <p:cNvPicPr>
            <a:picLocks noChangeAspect="1"/>
          </p:cNvPicPr>
          <p:nvPr/>
        </p:nvPicPr>
        <p:blipFill>
          <a:blip r:embed="rId2"/>
          <a:stretch>
            <a:fillRect/>
          </a:stretch>
        </p:blipFill>
        <p:spPr>
          <a:xfrm>
            <a:off x="878868" y="296989"/>
            <a:ext cx="2261898" cy="1006793"/>
          </a:xfrm>
          <a:prstGeom prst="rect">
            <a:avLst/>
          </a:prstGeom>
        </p:spPr>
      </p:pic>
      <p:pic>
        <p:nvPicPr>
          <p:cNvPr id="10" name="Image 9">
            <a:extLst>
              <a:ext uri="{FF2B5EF4-FFF2-40B4-BE49-F238E27FC236}">
                <a16:creationId xmlns:a16="http://schemas.microsoft.com/office/drawing/2014/main" id="{41DBEB03-C891-FB5D-C7E2-067BE0F6D41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9246" y="263746"/>
            <a:ext cx="2047644" cy="1040036"/>
          </a:xfrm>
          <a:prstGeom prst="rect">
            <a:avLst/>
          </a:prstGeom>
        </p:spPr>
      </p:pic>
    </p:spTree>
    <p:extLst>
      <p:ext uri="{BB962C8B-B14F-4D97-AF65-F5344CB8AC3E}">
        <p14:creationId xmlns:p14="http://schemas.microsoft.com/office/powerpoint/2010/main" val="1899560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au 5">
            <a:extLst>
              <a:ext uri="{FF2B5EF4-FFF2-40B4-BE49-F238E27FC236}">
                <a16:creationId xmlns:a16="http://schemas.microsoft.com/office/drawing/2014/main" id="{1A749958-A2BB-E046-6CE0-7A41B2C43541}"/>
              </a:ext>
            </a:extLst>
          </p:cNvPr>
          <p:cNvGraphicFramePr>
            <a:graphicFrameLocks noGrp="1"/>
          </p:cNvGraphicFramePr>
          <p:nvPr>
            <p:extLst>
              <p:ext uri="{D42A27DB-BD31-4B8C-83A1-F6EECF244321}">
                <p14:modId xmlns:p14="http://schemas.microsoft.com/office/powerpoint/2010/main" val="3400286827"/>
              </p:ext>
            </p:extLst>
          </p:nvPr>
        </p:nvGraphicFramePr>
        <p:xfrm>
          <a:off x="2015987" y="2112886"/>
          <a:ext cx="8698395" cy="1577028"/>
        </p:xfrm>
        <a:graphic>
          <a:graphicData uri="http://schemas.openxmlformats.org/drawingml/2006/table">
            <a:tbl>
              <a:tblPr firstRow="1" firstCol="1"/>
              <a:tblGrid>
                <a:gridCol w="4902674">
                  <a:extLst>
                    <a:ext uri="{9D8B030D-6E8A-4147-A177-3AD203B41FA5}">
                      <a16:colId xmlns:a16="http://schemas.microsoft.com/office/drawing/2014/main" val="403122386"/>
                    </a:ext>
                  </a:extLst>
                </a:gridCol>
                <a:gridCol w="1265739">
                  <a:extLst>
                    <a:ext uri="{9D8B030D-6E8A-4147-A177-3AD203B41FA5}">
                      <a16:colId xmlns:a16="http://schemas.microsoft.com/office/drawing/2014/main" val="1983519147"/>
                    </a:ext>
                  </a:extLst>
                </a:gridCol>
                <a:gridCol w="2529982">
                  <a:extLst>
                    <a:ext uri="{9D8B030D-6E8A-4147-A177-3AD203B41FA5}">
                      <a16:colId xmlns:a16="http://schemas.microsoft.com/office/drawing/2014/main" val="1433522790"/>
                    </a:ext>
                  </a:extLst>
                </a:gridCol>
              </a:tblGrid>
              <a:tr h="0">
                <a:tc>
                  <a:txBody>
                    <a:bodyPr/>
                    <a:lstStyle/>
                    <a:p>
                      <a:pPr>
                        <a:lnSpc>
                          <a:spcPct val="107000"/>
                        </a:lnSpc>
                        <a:spcAft>
                          <a:spcPts val="800"/>
                        </a:spcAft>
                        <a:buNone/>
                      </a:pPr>
                      <a:r>
                        <a:rPr lang="fr-FR" sz="1600" b="1" kern="100">
                          <a:solidFill>
                            <a:srgbClr val="FFFFFF"/>
                          </a:solidFill>
                          <a:effectLst/>
                          <a:latin typeface="+mn-lt"/>
                          <a:ea typeface="Calibri" panose="020F0502020204030204" pitchFamily="34" charset="0"/>
                          <a:cs typeface="Times New Roman" panose="02020603050405020304" pitchFamily="18" charset="0"/>
                        </a:rPr>
                        <a:t>Thème des formations payantes</a:t>
                      </a:r>
                      <a:endParaRPr lang="fr-SN" sz="1600" kern="10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nSpc>
                          <a:spcPct val="107000"/>
                        </a:lnSpc>
                        <a:spcAft>
                          <a:spcPts val="800"/>
                        </a:spcAft>
                        <a:buNone/>
                      </a:pPr>
                      <a:r>
                        <a:rPr lang="fr-FR" sz="1600" b="1" kern="100" dirty="0">
                          <a:solidFill>
                            <a:srgbClr val="FFFFFF"/>
                          </a:solidFill>
                          <a:effectLst/>
                          <a:latin typeface="+mn-lt"/>
                          <a:ea typeface="Calibri" panose="020F0502020204030204" pitchFamily="34" charset="0"/>
                          <a:cs typeface="Times New Roman" panose="02020603050405020304" pitchFamily="18" charset="0"/>
                        </a:rPr>
                        <a:t>Date prévue</a:t>
                      </a:r>
                      <a:endParaRPr lang="fr-SN" sz="1600" kern="100" dirty="0">
                        <a:effectLst/>
                        <a:latin typeface="+mn-lt"/>
                        <a:ea typeface="Calibri" panose="020F0502020204030204" pitchFamily="34" charset="0"/>
                        <a:cs typeface="Times New Roman" panose="02020603050405020304" pitchFamily="18" charset="0"/>
                      </a:endParaRPr>
                    </a:p>
                  </a:txBody>
                  <a:tcPr marL="68580" marR="68580" marT="0" marB="0">
                    <a:lnL>
                      <a:noFill/>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a:lnSpc>
                          <a:spcPct val="107000"/>
                        </a:lnSpc>
                        <a:spcAft>
                          <a:spcPts val="800"/>
                        </a:spcAft>
                        <a:buNone/>
                      </a:pPr>
                      <a:r>
                        <a:rPr lang="fr-FR" sz="1600" b="1" kern="100" dirty="0">
                          <a:solidFill>
                            <a:srgbClr val="FFFFFF"/>
                          </a:solidFill>
                          <a:effectLst/>
                          <a:latin typeface="+mn-lt"/>
                          <a:ea typeface="Calibri" panose="020F0502020204030204" pitchFamily="34" charset="0"/>
                          <a:cs typeface="Times New Roman" panose="02020603050405020304" pitchFamily="18" charset="0"/>
                        </a:rPr>
                        <a:t>Secteur concernés</a:t>
                      </a:r>
                      <a:endParaRPr lang="fr-SN" sz="1600" kern="100" dirty="0">
                        <a:effectLst/>
                        <a:latin typeface="+mn-lt"/>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3151605573"/>
                  </a:ext>
                </a:extLst>
              </a:tr>
              <a:tr h="556583">
                <a:tc>
                  <a:txBody>
                    <a:bodyPr/>
                    <a:lstStyle/>
                    <a:p>
                      <a:pPr>
                        <a:lnSpc>
                          <a:spcPct val="107000"/>
                        </a:lnSpc>
                        <a:spcAft>
                          <a:spcPts val="800"/>
                        </a:spcAft>
                        <a:buNone/>
                      </a:pPr>
                      <a:r>
                        <a:rPr lang="fr-FR" sz="1600" kern="100">
                          <a:effectLst/>
                          <a:latin typeface="+mj-lt"/>
                          <a:ea typeface="Calibri" panose="020F0502020204030204" pitchFamily="34" charset="0"/>
                          <a:cs typeface="Times New Roman" panose="02020603050405020304" pitchFamily="18" charset="0"/>
                        </a:rPr>
                        <a:t>Mise en place d’un plan d’audit basé sur les risques et en conformité avec les nouvelles normes d’audit IIA</a:t>
                      </a:r>
                      <a:endParaRPr lang="fr-SN" sz="1600" kern="10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a:lnSpc>
                          <a:spcPct val="107000"/>
                        </a:lnSpc>
                        <a:spcAft>
                          <a:spcPts val="800"/>
                        </a:spcAft>
                        <a:buNone/>
                      </a:pPr>
                      <a:endParaRPr lang="fr-SN" sz="1600" kern="1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a:lnSpc>
                          <a:spcPct val="107000"/>
                        </a:lnSpc>
                        <a:spcAft>
                          <a:spcPts val="800"/>
                        </a:spcAft>
                        <a:buNone/>
                      </a:pPr>
                      <a:r>
                        <a:rPr lang="fr-FR" sz="1600" kern="100" dirty="0">
                          <a:effectLst/>
                          <a:latin typeface="+mj-lt"/>
                          <a:ea typeface="Calibri" panose="020F0502020204030204" pitchFamily="34" charset="0"/>
                          <a:cs typeface="Times New Roman" panose="02020603050405020304" pitchFamily="18" charset="0"/>
                        </a:rPr>
                        <a:t>Tous les secteurs</a:t>
                      </a:r>
                      <a:endParaRPr lang="fr-SN" sz="1600" kern="1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2031866162"/>
                  </a:ext>
                </a:extLst>
              </a:tr>
              <a:tr h="461299">
                <a:tc>
                  <a:txBody>
                    <a:bodyPr/>
                    <a:lstStyle/>
                    <a:p>
                      <a:pPr>
                        <a:lnSpc>
                          <a:spcPct val="107000"/>
                        </a:lnSpc>
                        <a:spcAft>
                          <a:spcPts val="800"/>
                        </a:spcAft>
                        <a:buNone/>
                      </a:pPr>
                      <a:r>
                        <a:rPr lang="fr-SN" sz="1600" kern="100" dirty="0">
                          <a:effectLst/>
                          <a:latin typeface="+mj-lt"/>
                          <a:ea typeface="Calibri" panose="020F0502020204030204" pitchFamily="34" charset="0"/>
                          <a:cs typeface="Times New Roman" panose="02020603050405020304" pitchFamily="18" charset="0"/>
                        </a:rPr>
                        <a:t>Atelier sur la mise en place d’un dispositif de gouvernance conforme à la loi d’orientation n° 2022-08 du 19 avril 2022 relative au secteur parapublic </a:t>
                      </a: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a:lnSpc>
                          <a:spcPct val="107000"/>
                        </a:lnSpc>
                        <a:spcAft>
                          <a:spcPts val="800"/>
                        </a:spcAft>
                        <a:buNone/>
                      </a:pPr>
                      <a:r>
                        <a:rPr lang="fr-FR" sz="1600" kern="100" dirty="0">
                          <a:effectLst/>
                          <a:latin typeface="+mj-lt"/>
                          <a:ea typeface="Calibri" panose="020F0502020204030204" pitchFamily="34" charset="0"/>
                          <a:cs typeface="Times New Roman" panose="02020603050405020304" pitchFamily="18" charset="0"/>
                        </a:rPr>
                        <a:t>Novembre 2025</a:t>
                      </a:r>
                      <a:endParaRPr lang="fr-SN" sz="1600" kern="1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tc>
                  <a:txBody>
                    <a:bodyPr/>
                    <a:lstStyle/>
                    <a:p>
                      <a:pPr>
                        <a:lnSpc>
                          <a:spcPct val="107000"/>
                        </a:lnSpc>
                        <a:spcAft>
                          <a:spcPts val="800"/>
                        </a:spcAft>
                        <a:buNone/>
                      </a:pPr>
                      <a:r>
                        <a:rPr lang="fr-FR" sz="1600" kern="100" dirty="0">
                          <a:effectLst/>
                          <a:latin typeface="+mj-lt"/>
                          <a:ea typeface="Calibri" panose="020F0502020204030204" pitchFamily="34" charset="0"/>
                          <a:cs typeface="Times New Roman" panose="02020603050405020304" pitchFamily="18" charset="0"/>
                        </a:rPr>
                        <a:t>Secteur Parapublic</a:t>
                      </a:r>
                      <a:endParaRPr lang="fr-SN" sz="1600" kern="1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noFill/>
                  </a:tcPr>
                </a:tc>
                <a:extLst>
                  <a:ext uri="{0D108BD9-81ED-4DB2-BD59-A6C34878D82A}">
                    <a16:rowId xmlns:a16="http://schemas.microsoft.com/office/drawing/2014/main" val="3605243021"/>
                  </a:ext>
                </a:extLst>
              </a:tr>
            </a:tbl>
          </a:graphicData>
        </a:graphic>
      </p:graphicFrame>
      <p:graphicFrame>
        <p:nvGraphicFramePr>
          <p:cNvPr id="7" name="Tableau 6">
            <a:extLst>
              <a:ext uri="{FF2B5EF4-FFF2-40B4-BE49-F238E27FC236}">
                <a16:creationId xmlns:a16="http://schemas.microsoft.com/office/drawing/2014/main" id="{AEC9AA2C-216A-7FD2-DE56-23C61346C56F}"/>
              </a:ext>
            </a:extLst>
          </p:cNvPr>
          <p:cNvGraphicFramePr>
            <a:graphicFrameLocks noGrp="1"/>
          </p:cNvGraphicFramePr>
          <p:nvPr>
            <p:extLst>
              <p:ext uri="{D42A27DB-BD31-4B8C-83A1-F6EECF244321}">
                <p14:modId xmlns:p14="http://schemas.microsoft.com/office/powerpoint/2010/main" val="3037514955"/>
              </p:ext>
            </p:extLst>
          </p:nvPr>
        </p:nvGraphicFramePr>
        <p:xfrm>
          <a:off x="1936473" y="4426708"/>
          <a:ext cx="8907119" cy="1601659"/>
        </p:xfrm>
        <a:graphic>
          <a:graphicData uri="http://schemas.openxmlformats.org/drawingml/2006/table">
            <a:tbl>
              <a:tblPr firstRow="1" firstCol="1" bandRow="1"/>
              <a:tblGrid>
                <a:gridCol w="4971223">
                  <a:extLst>
                    <a:ext uri="{9D8B030D-6E8A-4147-A177-3AD203B41FA5}">
                      <a16:colId xmlns:a16="http://schemas.microsoft.com/office/drawing/2014/main" val="3793078085"/>
                    </a:ext>
                  </a:extLst>
                </a:gridCol>
                <a:gridCol w="2107833">
                  <a:extLst>
                    <a:ext uri="{9D8B030D-6E8A-4147-A177-3AD203B41FA5}">
                      <a16:colId xmlns:a16="http://schemas.microsoft.com/office/drawing/2014/main" val="3207002598"/>
                    </a:ext>
                  </a:extLst>
                </a:gridCol>
                <a:gridCol w="1828063">
                  <a:extLst>
                    <a:ext uri="{9D8B030D-6E8A-4147-A177-3AD203B41FA5}">
                      <a16:colId xmlns:a16="http://schemas.microsoft.com/office/drawing/2014/main" val="2213465027"/>
                    </a:ext>
                  </a:extLst>
                </a:gridCol>
              </a:tblGrid>
              <a:tr h="296417">
                <a:tc>
                  <a:txBody>
                    <a:bodyPr/>
                    <a:lstStyle/>
                    <a:p>
                      <a:pPr>
                        <a:lnSpc>
                          <a:spcPct val="107000"/>
                        </a:lnSpc>
                        <a:spcAft>
                          <a:spcPts val="800"/>
                        </a:spcAft>
                        <a:buNone/>
                      </a:pPr>
                      <a:r>
                        <a:rPr lang="fr-FR" sz="1600" b="1" kern="100" dirty="0">
                          <a:solidFill>
                            <a:srgbClr val="000000"/>
                          </a:solidFill>
                          <a:effectLst/>
                          <a:latin typeface="+mn-lt"/>
                          <a:ea typeface="Calibri" panose="020F0502020204030204" pitchFamily="34" charset="0"/>
                          <a:cs typeface="Times New Roman" panose="02020603050405020304" pitchFamily="18" charset="0"/>
                        </a:rPr>
                        <a:t>Thème des certifications</a:t>
                      </a:r>
                      <a:endParaRPr lang="fr-SN" sz="1600" b="1" kern="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a:lnSpc>
                          <a:spcPct val="107000"/>
                        </a:lnSpc>
                        <a:spcAft>
                          <a:spcPts val="800"/>
                        </a:spcAft>
                        <a:buNone/>
                      </a:pPr>
                      <a:r>
                        <a:rPr lang="fr-FR" sz="1600" b="1" kern="100" dirty="0">
                          <a:solidFill>
                            <a:srgbClr val="000000"/>
                          </a:solidFill>
                          <a:effectLst/>
                          <a:latin typeface="+mn-lt"/>
                          <a:ea typeface="Calibri" panose="020F0502020204030204" pitchFamily="34" charset="0"/>
                          <a:cs typeface="Times New Roman" panose="02020603050405020304" pitchFamily="18" charset="0"/>
                        </a:rPr>
                        <a:t>Date prévue</a:t>
                      </a:r>
                      <a:endParaRPr lang="fr-SN" sz="1600" b="1" kern="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tc>
                  <a:txBody>
                    <a:bodyPr/>
                    <a:lstStyle/>
                    <a:p>
                      <a:pPr>
                        <a:lnSpc>
                          <a:spcPct val="107000"/>
                        </a:lnSpc>
                        <a:spcAft>
                          <a:spcPts val="800"/>
                        </a:spcAft>
                        <a:buNone/>
                      </a:pPr>
                      <a:r>
                        <a:rPr lang="fr-FR" sz="1600" b="1" kern="100" dirty="0">
                          <a:solidFill>
                            <a:srgbClr val="000000"/>
                          </a:solidFill>
                          <a:effectLst/>
                          <a:latin typeface="+mn-lt"/>
                          <a:ea typeface="Calibri" panose="020F0502020204030204" pitchFamily="34" charset="0"/>
                          <a:cs typeface="Times New Roman" panose="02020603050405020304" pitchFamily="18" charset="0"/>
                        </a:rPr>
                        <a:t>Secteurs concernés</a:t>
                      </a:r>
                      <a:endParaRPr lang="fr-SN" sz="1600" b="1" kern="100" dirty="0">
                        <a:effectLst/>
                        <a:latin typeface="+mn-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EAADB"/>
                    </a:solidFill>
                  </a:tcPr>
                </a:tc>
                <a:extLst>
                  <a:ext uri="{0D108BD9-81ED-4DB2-BD59-A6C34878D82A}">
                    <a16:rowId xmlns:a16="http://schemas.microsoft.com/office/drawing/2014/main" val="1458167420"/>
                  </a:ext>
                </a:extLst>
              </a:tr>
              <a:tr h="296417">
                <a:tc>
                  <a:txBody>
                    <a:bodyPr/>
                    <a:lstStyle/>
                    <a:p>
                      <a:pPr>
                        <a:lnSpc>
                          <a:spcPct val="107000"/>
                        </a:lnSpc>
                        <a:spcAft>
                          <a:spcPts val="800"/>
                        </a:spcAft>
                        <a:buNone/>
                      </a:pPr>
                      <a:r>
                        <a:rPr lang="fr-SN" sz="1600" kern="100">
                          <a:effectLst/>
                          <a:latin typeface="+mj-lt"/>
                          <a:ea typeface="Calibri" panose="020F0502020204030204" pitchFamily="34" charset="0"/>
                          <a:cs typeface="Times New Roman" panose="02020603050405020304" pitchFamily="18" charset="0"/>
                        </a:rPr>
                        <a:t>Certification CIA Deuxième partie : 1</a:t>
                      </a:r>
                      <a:r>
                        <a:rPr lang="fr-SN" sz="1600" kern="100" baseline="30000">
                          <a:effectLst/>
                          <a:latin typeface="+mj-lt"/>
                          <a:ea typeface="Calibri" panose="020F0502020204030204" pitchFamily="34" charset="0"/>
                          <a:cs typeface="Times New Roman" panose="02020603050405020304" pitchFamily="18" charset="0"/>
                        </a:rPr>
                        <a:t>ière</a:t>
                      </a:r>
                      <a:r>
                        <a:rPr lang="fr-SN" sz="1600" kern="100">
                          <a:effectLst/>
                          <a:latin typeface="+mj-lt"/>
                          <a:ea typeface="Calibri" panose="020F0502020204030204" pitchFamily="34" charset="0"/>
                          <a:cs typeface="Times New Roman" panose="02020603050405020304" pitchFamily="18" charset="0"/>
                        </a:rPr>
                        <a:t> cohorte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endParaRPr lang="fr-SN" sz="1600" kern="1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fr-SN" sz="1600" kern="100" dirty="0">
                          <a:effectLst/>
                          <a:latin typeface="+mj-lt"/>
                          <a:ea typeface="Calibri" panose="020F0502020204030204" pitchFamily="34" charset="0"/>
                          <a:cs typeface="Times New Roman" panose="02020603050405020304" pitchFamily="18" charset="0"/>
                        </a:rPr>
                        <a:t>Tous secteurs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60045993"/>
                  </a:ext>
                </a:extLst>
              </a:tr>
              <a:tr h="296417">
                <a:tc>
                  <a:txBody>
                    <a:bodyPr/>
                    <a:lstStyle/>
                    <a:p>
                      <a:pPr>
                        <a:lnSpc>
                          <a:spcPct val="107000"/>
                        </a:lnSpc>
                        <a:spcAft>
                          <a:spcPts val="800"/>
                        </a:spcAft>
                        <a:buNone/>
                      </a:pPr>
                      <a:r>
                        <a:rPr lang="fr-SN" sz="1600" kern="100" dirty="0">
                          <a:effectLst/>
                          <a:latin typeface="+mj-lt"/>
                          <a:ea typeface="Calibri" panose="020F0502020204030204" pitchFamily="34" charset="0"/>
                          <a:cs typeface="Times New Roman" panose="02020603050405020304" pitchFamily="18" charset="0"/>
                        </a:rPr>
                        <a:t>Certification CIA Première partie : 5</a:t>
                      </a:r>
                      <a:r>
                        <a:rPr lang="fr-SN" sz="1600" kern="100" baseline="30000" dirty="0">
                          <a:effectLst/>
                          <a:latin typeface="+mj-lt"/>
                          <a:ea typeface="Calibri" panose="020F0502020204030204" pitchFamily="34" charset="0"/>
                          <a:cs typeface="Times New Roman" panose="02020603050405020304" pitchFamily="18" charset="0"/>
                        </a:rPr>
                        <a:t>ième</a:t>
                      </a:r>
                      <a:r>
                        <a:rPr lang="fr-SN" sz="1600" kern="100" dirty="0">
                          <a:effectLst/>
                          <a:latin typeface="+mj-lt"/>
                          <a:ea typeface="Calibri" panose="020F0502020204030204" pitchFamily="34" charset="0"/>
                          <a:cs typeface="Times New Roman" panose="02020603050405020304" pitchFamily="18" charset="0"/>
                        </a:rPr>
                        <a:t> cohorte (Nouveau forma de la certification IIA – nouvelles normes)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fr-SN" sz="1600" kern="100" dirty="0">
                          <a:effectLst/>
                          <a:latin typeface="+mj-lt"/>
                          <a:ea typeface="Calibri" panose="020F0502020204030204" pitchFamily="34" charset="0"/>
                          <a:cs typeface="Times New Roman" panose="02020603050405020304" pitchFamily="18" charset="0"/>
                        </a:rPr>
                        <a:t> Octobre 2025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fr-SN" sz="1600" kern="100">
                          <a:effectLst/>
                          <a:latin typeface="+mj-lt"/>
                          <a:ea typeface="Calibri" panose="020F0502020204030204" pitchFamily="34" charset="0"/>
                          <a:cs typeface="Times New Roman" panose="02020603050405020304" pitchFamily="18" charset="0"/>
                        </a:rPr>
                        <a:t>Tous secteurs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95296300"/>
                  </a:ext>
                </a:extLst>
              </a:tr>
              <a:tr h="144855">
                <a:tc>
                  <a:txBody>
                    <a:bodyPr/>
                    <a:lstStyle/>
                    <a:p>
                      <a:pPr>
                        <a:lnSpc>
                          <a:spcPct val="107000"/>
                        </a:lnSpc>
                        <a:spcAft>
                          <a:spcPts val="800"/>
                        </a:spcAft>
                        <a:buNone/>
                      </a:pPr>
                      <a:r>
                        <a:rPr lang="fr-FR" sz="1600" kern="100" dirty="0">
                          <a:effectLst/>
                          <a:latin typeface="+mj-lt"/>
                          <a:ea typeface="Calibri" panose="020F0502020204030204" pitchFamily="34" charset="0"/>
                          <a:cs typeface="Times New Roman" panose="02020603050405020304" pitchFamily="18" charset="0"/>
                        </a:rPr>
                        <a:t>Certification en Risk Management ISO 31000</a:t>
                      </a:r>
                      <a:endParaRPr lang="fr-SN" sz="1600" kern="1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endParaRPr lang="fr-SN" sz="1600" kern="1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fr-SN" sz="1600" kern="100">
                          <a:effectLst/>
                          <a:latin typeface="+mj-lt"/>
                          <a:ea typeface="Calibri" panose="020F0502020204030204" pitchFamily="34" charset="0"/>
                          <a:cs typeface="Times New Roman" panose="02020603050405020304" pitchFamily="18" charset="0"/>
                        </a:rPr>
                        <a:t>Tous secteurs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90289806"/>
                  </a:ext>
                </a:extLst>
              </a:tr>
              <a:tr h="144855">
                <a:tc>
                  <a:txBody>
                    <a:bodyPr/>
                    <a:lstStyle/>
                    <a:p>
                      <a:pPr>
                        <a:lnSpc>
                          <a:spcPct val="107000"/>
                        </a:lnSpc>
                        <a:spcAft>
                          <a:spcPts val="800"/>
                        </a:spcAft>
                        <a:buNone/>
                      </a:pPr>
                      <a:r>
                        <a:rPr lang="fr-FR" sz="1600" kern="100">
                          <a:effectLst/>
                          <a:latin typeface="+mj-lt"/>
                          <a:ea typeface="Calibri" panose="020F0502020204030204" pitchFamily="34" charset="0"/>
                          <a:cs typeface="Times New Roman" panose="02020603050405020304" pitchFamily="18" charset="0"/>
                        </a:rPr>
                        <a:t>Certification COSO</a:t>
                      </a:r>
                      <a:endParaRPr lang="fr-SN" sz="1600" kern="10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endParaRPr lang="fr-SN" sz="1600" kern="100" dirty="0">
                        <a:effectLst/>
                        <a:latin typeface="+mj-lt"/>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07000"/>
                        </a:lnSpc>
                        <a:spcAft>
                          <a:spcPts val="800"/>
                        </a:spcAft>
                        <a:buNone/>
                      </a:pPr>
                      <a:r>
                        <a:rPr lang="fr-SN" sz="1600" kern="100" dirty="0">
                          <a:effectLst/>
                          <a:latin typeface="+mj-lt"/>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29123810"/>
                  </a:ext>
                </a:extLst>
              </a:tr>
            </a:tbl>
          </a:graphicData>
        </a:graphic>
      </p:graphicFrame>
      <p:sp>
        <p:nvSpPr>
          <p:cNvPr id="8" name="ZoneTexte 7">
            <a:extLst>
              <a:ext uri="{FF2B5EF4-FFF2-40B4-BE49-F238E27FC236}">
                <a16:creationId xmlns:a16="http://schemas.microsoft.com/office/drawing/2014/main" id="{B49DCFCF-4900-6DB7-C0E7-E15194EECB47}"/>
              </a:ext>
            </a:extLst>
          </p:cNvPr>
          <p:cNvSpPr txBox="1"/>
          <p:nvPr/>
        </p:nvSpPr>
        <p:spPr>
          <a:xfrm>
            <a:off x="2015987" y="1594925"/>
            <a:ext cx="6097656" cy="369332"/>
          </a:xfrm>
          <a:prstGeom prst="rect">
            <a:avLst/>
          </a:prstGeom>
          <a:noFill/>
        </p:spPr>
        <p:txBody>
          <a:bodyPr wrap="square">
            <a:spAutoFit/>
          </a:bodyPr>
          <a:lstStyle/>
          <a:p>
            <a:pPr marL="342900" indent="-342900">
              <a:buFont typeface="+mj-lt"/>
              <a:buAutoNum type="arabicPeriod" startAt="2"/>
            </a:pPr>
            <a:r>
              <a:rPr lang="fr-FR" sz="1800" b="1" u="sng" dirty="0">
                <a:latin typeface="+mn-lt"/>
              </a:rPr>
              <a:t>Formations payantes</a:t>
            </a:r>
            <a:endParaRPr lang="fr-SN" dirty="0"/>
          </a:p>
        </p:txBody>
      </p:sp>
      <p:sp>
        <p:nvSpPr>
          <p:cNvPr id="9" name="ZoneTexte 8">
            <a:extLst>
              <a:ext uri="{FF2B5EF4-FFF2-40B4-BE49-F238E27FC236}">
                <a16:creationId xmlns:a16="http://schemas.microsoft.com/office/drawing/2014/main" id="{F05D260C-510D-0178-EFBF-08BCF2726F73}"/>
              </a:ext>
            </a:extLst>
          </p:cNvPr>
          <p:cNvSpPr txBox="1"/>
          <p:nvPr/>
        </p:nvSpPr>
        <p:spPr>
          <a:xfrm>
            <a:off x="2015987" y="3818299"/>
            <a:ext cx="6097656" cy="369332"/>
          </a:xfrm>
          <a:prstGeom prst="rect">
            <a:avLst/>
          </a:prstGeom>
          <a:noFill/>
        </p:spPr>
        <p:txBody>
          <a:bodyPr wrap="square">
            <a:spAutoFit/>
          </a:bodyPr>
          <a:lstStyle/>
          <a:p>
            <a:pPr marL="342900" indent="-342900">
              <a:buFont typeface="+mj-lt"/>
              <a:buAutoNum type="arabicPeriod" startAt="3"/>
            </a:pPr>
            <a:r>
              <a:rPr lang="fr-FR" sz="1800" b="1" u="sng" dirty="0">
                <a:latin typeface="+mn-lt"/>
              </a:rPr>
              <a:t>Formations payantes</a:t>
            </a:r>
            <a:endParaRPr lang="fr-SN" dirty="0"/>
          </a:p>
        </p:txBody>
      </p:sp>
      <p:sp>
        <p:nvSpPr>
          <p:cNvPr id="10" name="Titre 1">
            <a:extLst>
              <a:ext uri="{FF2B5EF4-FFF2-40B4-BE49-F238E27FC236}">
                <a16:creationId xmlns:a16="http://schemas.microsoft.com/office/drawing/2014/main" id="{8F6D37C9-F79A-0AC2-49F6-0B0B8D8387FF}"/>
              </a:ext>
            </a:extLst>
          </p:cNvPr>
          <p:cNvSpPr>
            <a:spLocks noGrp="1"/>
          </p:cNvSpPr>
          <p:nvPr>
            <p:ph type="title"/>
          </p:nvPr>
        </p:nvSpPr>
        <p:spPr>
          <a:xfrm>
            <a:off x="1936473" y="831124"/>
            <a:ext cx="8907119" cy="608910"/>
          </a:xfrm>
          <a:noFill/>
          <a:ln w="9525">
            <a:noFill/>
          </a:ln>
        </p:spPr>
        <p:txBody>
          <a:bodyPr anchor="ctr">
            <a:normAutofit/>
          </a:bodyPr>
          <a:lstStyle/>
          <a:p>
            <a:pPr algn="ctr"/>
            <a:r>
              <a:rPr lang="fr-FR" sz="2800" b="1" u="sng" dirty="0">
                <a:latin typeface="+mn-lt"/>
              </a:rPr>
              <a:t>FORMATIONS ET CERTIFICATIONS 2025</a:t>
            </a:r>
            <a:endParaRPr lang="fr-SN" sz="2800" b="1" u="sng" dirty="0">
              <a:latin typeface="+mn-lt"/>
            </a:endParaRPr>
          </a:p>
        </p:txBody>
      </p:sp>
      <p:pic>
        <p:nvPicPr>
          <p:cNvPr id="11" name="Image 10">
            <a:extLst>
              <a:ext uri="{FF2B5EF4-FFF2-40B4-BE49-F238E27FC236}">
                <a16:creationId xmlns:a16="http://schemas.microsoft.com/office/drawing/2014/main" id="{C55F5C87-49DC-A3C6-13B0-E3C32DE0FED5}"/>
              </a:ext>
            </a:extLst>
          </p:cNvPr>
          <p:cNvPicPr>
            <a:picLocks noChangeAspect="1"/>
          </p:cNvPicPr>
          <p:nvPr/>
        </p:nvPicPr>
        <p:blipFill>
          <a:blip r:embed="rId2"/>
          <a:stretch>
            <a:fillRect/>
          </a:stretch>
        </p:blipFill>
        <p:spPr>
          <a:xfrm>
            <a:off x="878868" y="296989"/>
            <a:ext cx="2261898" cy="1006793"/>
          </a:xfrm>
          <a:prstGeom prst="rect">
            <a:avLst/>
          </a:prstGeom>
        </p:spPr>
      </p:pic>
      <p:pic>
        <p:nvPicPr>
          <p:cNvPr id="12" name="Image 11">
            <a:extLst>
              <a:ext uri="{FF2B5EF4-FFF2-40B4-BE49-F238E27FC236}">
                <a16:creationId xmlns:a16="http://schemas.microsoft.com/office/drawing/2014/main" id="{3C1BD69E-56E8-8387-18AD-3E59BC6FCAB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49246" y="263746"/>
            <a:ext cx="2047644" cy="1040036"/>
          </a:xfrm>
          <a:prstGeom prst="rect">
            <a:avLst/>
          </a:prstGeom>
        </p:spPr>
      </p:pic>
    </p:spTree>
    <p:extLst>
      <p:ext uri="{BB962C8B-B14F-4D97-AF65-F5344CB8AC3E}">
        <p14:creationId xmlns:p14="http://schemas.microsoft.com/office/powerpoint/2010/main" val="2575261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D694B0-746A-89D9-FAB1-1583F364BED3}"/>
              </a:ext>
            </a:extLst>
          </p:cNvPr>
          <p:cNvSpPr>
            <a:spLocks noGrp="1"/>
          </p:cNvSpPr>
          <p:nvPr>
            <p:ph type="title"/>
          </p:nvPr>
        </p:nvSpPr>
        <p:spPr>
          <a:xfrm>
            <a:off x="1225825" y="3658813"/>
            <a:ext cx="9369288" cy="1325563"/>
          </a:xfrm>
        </p:spPr>
        <p:txBody>
          <a:bodyPr/>
          <a:lstStyle/>
          <a:p>
            <a:pPr algn="ctr"/>
            <a:r>
              <a:rPr lang="fr-FR" dirty="0"/>
              <a:t>Merci pour votre attention</a:t>
            </a:r>
            <a:endParaRPr lang="fr-SN" dirty="0"/>
          </a:p>
        </p:txBody>
      </p:sp>
      <p:pic>
        <p:nvPicPr>
          <p:cNvPr id="4" name="Image 3">
            <a:extLst>
              <a:ext uri="{FF2B5EF4-FFF2-40B4-BE49-F238E27FC236}">
                <a16:creationId xmlns:a16="http://schemas.microsoft.com/office/drawing/2014/main" id="{82BBAC28-9135-81ED-F5F9-C7C974BBB6C9}"/>
              </a:ext>
            </a:extLst>
          </p:cNvPr>
          <p:cNvPicPr>
            <a:picLocks noChangeAspect="1"/>
          </p:cNvPicPr>
          <p:nvPr/>
        </p:nvPicPr>
        <p:blipFill>
          <a:blip r:embed="rId2"/>
          <a:stretch>
            <a:fillRect/>
          </a:stretch>
        </p:blipFill>
        <p:spPr>
          <a:xfrm>
            <a:off x="1481793" y="1274741"/>
            <a:ext cx="3832280" cy="1705785"/>
          </a:xfrm>
          <a:prstGeom prst="rect">
            <a:avLst/>
          </a:prstGeom>
        </p:spPr>
      </p:pic>
      <p:pic>
        <p:nvPicPr>
          <p:cNvPr id="5" name="Image 4">
            <a:extLst>
              <a:ext uri="{FF2B5EF4-FFF2-40B4-BE49-F238E27FC236}">
                <a16:creationId xmlns:a16="http://schemas.microsoft.com/office/drawing/2014/main" id="{95AF629D-92DF-88B1-ECAA-E33AABB7427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77929" y="1246579"/>
            <a:ext cx="3469275" cy="1762108"/>
          </a:xfrm>
          <a:prstGeom prst="rect">
            <a:avLst/>
          </a:prstGeom>
        </p:spPr>
      </p:pic>
    </p:spTree>
    <p:extLst>
      <p:ext uri="{BB962C8B-B14F-4D97-AF65-F5344CB8AC3E}">
        <p14:creationId xmlns:p14="http://schemas.microsoft.com/office/powerpoint/2010/main" val="1607555644"/>
      </p:ext>
    </p:extLst>
  </p:cSld>
  <p:clrMapOvr>
    <a:masterClrMapping/>
  </p:clrMapOvr>
</p:sld>
</file>

<file path=ppt/theme/theme1.xml><?xml version="1.0" encoding="utf-8"?>
<a:theme xmlns:a="http://schemas.openxmlformats.org/drawingml/2006/main" name="Thè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hème1" id="{D3D22976-93A7-4450-A83A-BC8703DC1E9D}" vid="{CD6539C3-A0AF-48E8-B828-A603DF75F38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1093</TotalTime>
  <Words>846</Words>
  <Application>Microsoft Office PowerPoint</Application>
  <PresentationFormat>Grand écran</PresentationFormat>
  <Paragraphs>87</Paragraphs>
  <Slides>9</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9</vt:i4>
      </vt:variant>
    </vt:vector>
  </HeadingPairs>
  <TitlesOfParts>
    <vt:vector size="13" baseType="lpstr">
      <vt:lpstr>Arial</vt:lpstr>
      <vt:lpstr>Calibri</vt:lpstr>
      <vt:lpstr>Calibri Light</vt:lpstr>
      <vt:lpstr>Thème1</vt:lpstr>
      <vt:lpstr>ASSOCIATION DES AUDITEURS ET CONTROLEURS INTERNES DU SENEGAL</vt:lpstr>
      <vt:lpstr>POINTS À ABORDER</vt:lpstr>
      <vt:lpstr>HISTORIQUE DE L’ASSOCIATION</vt:lpstr>
      <vt:lpstr>ADHESION A ISACI –IAA SENEGAL</vt:lpstr>
      <vt:lpstr>Présentation PowerPoint</vt:lpstr>
      <vt:lpstr>OBJECTIFS ET MISSIONS</vt:lpstr>
      <vt:lpstr>FORMATIONS ET CERTIFICATIONS 2025</vt:lpstr>
      <vt:lpstr>FORMATIONS ET CERTIFICATIONS 2025</vt:lpstr>
      <vt:lpstr>Merci pour votre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ASSOCIATION DES AUDITEURS ET CONTROLEURS INTERNES DU SENEGAL</dc:title>
  <dc:creator>The IIA Senegal</dc:creator>
  <cp:lastModifiedBy>The IIA Senegal</cp:lastModifiedBy>
  <cp:revision>25</cp:revision>
  <dcterms:created xsi:type="dcterms:W3CDTF">2025-07-23T09:30:52Z</dcterms:created>
  <dcterms:modified xsi:type="dcterms:W3CDTF">2025-10-04T09:20:17Z</dcterms:modified>
</cp:coreProperties>
</file>